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7"/>
  </p:notesMasterIdLst>
  <p:handoutMasterIdLst>
    <p:handoutMasterId r:id="rId38"/>
  </p:handoutMasterIdLst>
  <p:sldIdLst>
    <p:sldId id="1062" r:id="rId3"/>
    <p:sldId id="1048" r:id="rId4"/>
    <p:sldId id="820" r:id="rId5"/>
    <p:sldId id="900" r:id="rId6"/>
    <p:sldId id="777" r:id="rId7"/>
    <p:sldId id="1059" r:id="rId8"/>
    <p:sldId id="1060" r:id="rId9"/>
    <p:sldId id="1033" r:id="rId10"/>
    <p:sldId id="903" r:id="rId11"/>
    <p:sldId id="1024" r:id="rId12"/>
    <p:sldId id="1037" r:id="rId13"/>
    <p:sldId id="1066" r:id="rId14"/>
    <p:sldId id="932" r:id="rId15"/>
    <p:sldId id="1038" r:id="rId16"/>
    <p:sldId id="800" r:id="rId17"/>
    <p:sldId id="911" r:id="rId18"/>
    <p:sldId id="1039" r:id="rId19"/>
    <p:sldId id="1040" r:id="rId20"/>
    <p:sldId id="1047" r:id="rId21"/>
    <p:sldId id="1065" r:id="rId22"/>
    <p:sldId id="1023" r:id="rId23"/>
    <p:sldId id="1041" r:id="rId24"/>
    <p:sldId id="933" r:id="rId25"/>
    <p:sldId id="926" r:id="rId26"/>
    <p:sldId id="905" r:id="rId27"/>
    <p:sldId id="924" r:id="rId28"/>
    <p:sldId id="930" r:id="rId29"/>
    <p:sldId id="1042" r:id="rId30"/>
    <p:sldId id="934" r:id="rId31"/>
    <p:sldId id="1043" r:id="rId32"/>
    <p:sldId id="1113" r:id="rId33"/>
    <p:sldId id="1050" r:id="rId34"/>
    <p:sldId id="1114" r:id="rId35"/>
    <p:sldId id="1019" r:id="rId36"/>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8">
          <p15:clr>
            <a:srgbClr val="A4A3A4"/>
          </p15:clr>
        </p15:guide>
        <p15:guide id="2" pos="37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6CBB"/>
    <a:srgbClr val="304698"/>
    <a:srgbClr val="FE5804"/>
    <a:srgbClr val="304699"/>
    <a:srgbClr val="A6B3D6"/>
    <a:srgbClr val="8004B7"/>
    <a:srgbClr val="0088CE"/>
    <a:srgbClr val="0250D3"/>
    <a:srgbClr val="FE570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78" autoAdjust="0"/>
    <p:restoredTop sz="94660"/>
  </p:normalViewPr>
  <p:slideViewPr>
    <p:cSldViewPr snapToGrid="0">
      <p:cViewPr varScale="1">
        <p:scale>
          <a:sx n="110" d="100"/>
          <a:sy n="110" d="100"/>
        </p:scale>
        <p:origin x="720" y="108"/>
      </p:cViewPr>
      <p:guideLst>
        <p:guide orient="horz" pos="2218"/>
        <p:guide pos="376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2022-9-22</a:t>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2022-9-22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slideMaster" Target="../slideMasters/slideMaster2.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slideMaster" Target="../slideMasters/slideMaster2.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77.xml"/><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Master" Target="../slideMasters/slideMaster2.xml"/><Relationship Id="rId4" Type="http://schemas.openxmlformats.org/officeDocument/2006/relationships/tags" Target="../tags/tag8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slideMaster" Target="../slideMasters/slideMaster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Master" Target="../slideMasters/slideMaster2.xml"/><Relationship Id="rId5" Type="http://schemas.openxmlformats.org/officeDocument/2006/relationships/tags" Target="../tags/tag95.xml"/><Relationship Id="rId4" Type="http://schemas.openxmlformats.org/officeDocument/2006/relationships/tags" Target="../tags/tag94.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slideMaster" Target="../slideMasters/slideMaster2.xml"/><Relationship Id="rId4" Type="http://schemas.openxmlformats.org/officeDocument/2006/relationships/tags" Target="../tags/tag99.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slideMaster" Target="../slideMasters/slideMaster2.xml"/><Relationship Id="rId4" Type="http://schemas.openxmlformats.org/officeDocument/2006/relationships/tags" Target="../tags/tag10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Master" Target="../slideMasters/slideMaster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879432" y="1941830"/>
            <a:ext cx="10852237" cy="950984"/>
          </a:xfrm>
        </p:spPr>
        <p:txBody>
          <a:bodyPr lIns="101600" tIns="38100" rIns="76200" bIns="38100">
            <a:noAutofit/>
          </a:bodyPr>
          <a:lstStyle>
            <a:lvl1pPr marL="0" indent="0" algn="ctr" eaLnBrk="1" fontAlgn="auto" latinLnBrk="0" hangingPunct="1">
              <a:lnSpc>
                <a:spcPct val="100000"/>
              </a:lnSpc>
              <a:buNone/>
              <a:defRPr sz="5400" u="none" strike="noStrike" kern="1200" cap="none" spc="200" normalizeH="0" baseline="0">
                <a:solidFill>
                  <a:schemeClr val="tx1"/>
                </a:solidFill>
                <a:uFillTx/>
                <a:latin typeface="黑体" panose="02010609060101010101" charset="-122"/>
                <a:ea typeface="黑体" panose="0201060906010101010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版权登记与交易</a:t>
            </a:r>
          </a:p>
        </p:txBody>
      </p:sp>
      <p:sp>
        <p:nvSpPr>
          <p:cNvPr id="4" name="日期占位符 3"/>
          <p:cNvSpPr>
            <a:spLocks noGrp="1"/>
          </p:cNvSpPr>
          <p:nvPr>
            <p:ph type="dt" sz="half" idx="10"/>
            <p:custDataLst>
              <p:tags r:id="rId2"/>
            </p:custDataLst>
          </p:nvPr>
        </p:nvSpPr>
        <p:spPr>
          <a:xfrm>
            <a:off x="3376930" y="3782695"/>
            <a:ext cx="7069455" cy="316865"/>
          </a:xfrm>
        </p:spPr>
        <p:txBody>
          <a:bodyPr/>
          <a:lstStyle>
            <a:lvl1pPr>
              <a:defRPr sz="2000"/>
            </a:lvl1pPr>
          </a:lstStyle>
          <a:p>
            <a:r>
              <a:rPr lang="zh-CN" altLang="en-US"/>
              <a:t>主讲人：中共云南省委宣传部新闻出版产业技术中心  张丽英</a:t>
            </a:r>
          </a:p>
        </p:txBody>
      </p:sp>
      <p:sp>
        <p:nvSpPr>
          <p:cNvPr id="5" name="日期占位符 3"/>
          <p:cNvSpPr>
            <a:spLocks noGrp="1"/>
          </p:cNvSpPr>
          <p:nvPr userDrawn="1">
            <p:custDataLst>
              <p:tags r:id="rId3"/>
            </p:custDataLst>
          </p:nvPr>
        </p:nvSpPr>
        <p:spPr>
          <a:xfrm>
            <a:off x="5512435" y="4766310"/>
            <a:ext cx="2487930" cy="31686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a:latin typeface="黑体" panose="02010609060101010101" charset="-122"/>
                <a:ea typeface="黑体" panose="02010609060101010101" charset="-122"/>
                <a:cs typeface="黑体" panose="02010609060101010101" charset="-122"/>
              </a:rPr>
              <a:t>昆明 </a:t>
            </a:r>
            <a:r>
              <a:rPr lang="en-US" altLang="zh-CN">
                <a:latin typeface="黑体" panose="02010609060101010101" charset="-122"/>
                <a:ea typeface="黑体" panose="02010609060101010101" charset="-122"/>
                <a:cs typeface="黑体" panose="02010609060101010101" charset="-122"/>
              </a:rPr>
              <a:t>2020∙08</a:t>
            </a:r>
            <a:r>
              <a:rPr lang="en-US" altLang="zh-CN">
                <a:latin typeface="黑体" panose="02010609060101010101" charset="-122"/>
                <a:ea typeface="黑体" panose="02010609060101010101" charset="-122"/>
                <a:cs typeface="黑体" panose="02010609060101010101" charset="-122"/>
                <a:sym typeface="+mn-ea"/>
              </a:rPr>
              <a:t>∙25</a:t>
            </a:r>
            <a:endParaRPr lang="zh-CN" altLang="en-US">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49833"/>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610600" y="6349833"/>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49833"/>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610600" y="6349833"/>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639D9634-CFD2-4285-BD43-14A888F11BC8}" type="datetimeFigureOut">
              <a:rPr lang="zh-CN" altLang="en-US"/>
              <a:t>2022-9-22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3B3FA8C4-3605-4CD0-928A-5FAEE075F5F3}"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879432" y="1941830"/>
            <a:ext cx="10852237" cy="950984"/>
          </a:xfrm>
        </p:spPr>
        <p:txBody>
          <a:bodyPr lIns="101600" tIns="38100" rIns="76200" bIns="38100">
            <a:noAutofit/>
          </a:bodyPr>
          <a:lstStyle>
            <a:lvl1pPr marL="0" indent="0" algn="ctr" eaLnBrk="1" fontAlgn="auto" latinLnBrk="0" hangingPunct="1">
              <a:lnSpc>
                <a:spcPct val="100000"/>
              </a:lnSpc>
              <a:buNone/>
              <a:defRPr sz="5400" u="none" strike="noStrike" kern="1200" cap="none" spc="200" normalizeH="0" baseline="0">
                <a:solidFill>
                  <a:schemeClr val="tx1"/>
                </a:solidFill>
                <a:uFillTx/>
                <a:latin typeface="黑体" panose="02010609060101010101" charset="-122"/>
                <a:ea typeface="黑体" panose="0201060906010101010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版权登记与交易</a:t>
            </a:r>
          </a:p>
        </p:txBody>
      </p:sp>
      <p:sp>
        <p:nvSpPr>
          <p:cNvPr id="4" name="日期占位符 3"/>
          <p:cNvSpPr>
            <a:spLocks noGrp="1"/>
          </p:cNvSpPr>
          <p:nvPr>
            <p:ph type="dt" sz="half" idx="10"/>
            <p:custDataLst>
              <p:tags r:id="rId2"/>
            </p:custDataLst>
          </p:nvPr>
        </p:nvSpPr>
        <p:spPr>
          <a:xfrm>
            <a:off x="3376930" y="3782695"/>
            <a:ext cx="7069455" cy="316865"/>
          </a:xfrm>
        </p:spPr>
        <p:txBody>
          <a:bodyPr/>
          <a:lstStyle>
            <a:lvl1pPr>
              <a:defRPr sz="2000"/>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rPr>
              <a:t>主讲人：中共云南省委宣传部新闻出版产业技术中心  张丽英</a:t>
            </a:r>
          </a:p>
        </p:txBody>
      </p:sp>
      <p:sp>
        <p:nvSpPr>
          <p:cNvPr id="5" name="日期占位符 3"/>
          <p:cNvSpPr>
            <a:spLocks noGrp="1"/>
          </p:cNvSpPr>
          <p:nvPr userDrawn="1">
            <p:custDataLst>
              <p:tags r:id="rId3"/>
            </p:custDataLst>
          </p:nvPr>
        </p:nvSpPr>
        <p:spPr>
          <a:xfrm>
            <a:off x="5512435" y="4766310"/>
            <a:ext cx="2487930" cy="31686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rPr>
              <a:t>昆明 </a:t>
            </a:r>
            <a:r>
              <a:rPr kumimoji="0" lang="en-US" altLang="zh-CN" sz="18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rPr>
              <a:t>2020∙08</a:t>
            </a:r>
            <a:r>
              <a:rPr kumimoji="0" lang="en-US" altLang="zh-CN" sz="18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∙25</a:t>
            </a:r>
            <a:endParaRPr kumimoji="0" lang="zh-CN" altLang="en-US" sz="18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760085" y="62865"/>
            <a:ext cx="6330315" cy="365760"/>
          </a:xfrm>
        </p:spPr>
        <p:txBody>
          <a:bodyPr lIns="101600" tIns="38100" rIns="25400" bIns="38100" anchor="t" anchorCtr="0">
            <a:noAutofit/>
          </a:bodyPr>
          <a:lstStyle>
            <a:lvl1pPr algn="ctr">
              <a:defRPr sz="1800" b="0" u="sng" spc="600">
                <a:solidFill>
                  <a:srgbClr val="FF0000"/>
                </a:solidFill>
                <a:effectLst/>
                <a:latin typeface="Arial" panose="020B0604020202020204" pitchFamily="34" charset="0"/>
                <a:ea typeface="黑体" panose="02010609060101010101" charset="-122"/>
                <a:cs typeface="Arial" panose="020B0604020202020204" pitchFamily="34" charset="0"/>
              </a:defRPr>
            </a:lvl1pPr>
          </a:lstStyle>
          <a:p>
            <a:r>
              <a:rPr lang="zh-CN" altLang="en-US" dirty="0"/>
              <a:t>人民需要版权登记∙版权登记服务人民</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a:xfrm>
            <a:off x="879742"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11"/>
            <p:custDataLst>
              <p:tags r:id="rId4"/>
            </p:custDataLst>
          </p:nvPr>
        </p:nvSpPr>
        <p:spPr>
          <a:xfrm>
            <a:off x="4116000" y="6349833"/>
            <a:ext cx="396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7" name="标题 1"/>
          <p:cNvSpPr>
            <a:spLocks noGrp="1"/>
          </p:cNvSpPr>
          <p:nvPr userDrawn="1">
            <p:custDataLst>
              <p:tags r:id="rId6"/>
            </p:custDataLst>
          </p:nvPr>
        </p:nvSpPr>
        <p:spPr>
          <a:xfrm>
            <a:off x="5760085" y="62865"/>
            <a:ext cx="6330315" cy="365760"/>
          </a:xfrm>
        </p:spPr>
        <p:txBody>
          <a:bodyPr lIns="101600" tIns="38100" rIns="25400" bIns="38100" anchor="t" anchorCtr="0">
            <a:noAutofit/>
          </a:bodyPr>
          <a:lstStyle>
            <a:lvl1pPr algn="ctr">
              <a:defRPr sz="1800" b="0" u="sng" spc="600">
                <a:solidFill>
                  <a:srgbClr val="FF0000"/>
                </a:solidFill>
                <a:effectLst/>
                <a:latin typeface="Arial" panose="020B0604020202020204" pitchFamily="34" charset="0"/>
                <a:ea typeface="黑体" panose="02010609060101010101"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sng" strike="noStrike" kern="1200" cap="none" spc="600" normalizeH="0" baseline="0" noProof="0" dirty="0">
                <a:ln>
                  <a:noFill/>
                </a:ln>
                <a:solidFill>
                  <a:srgbClr val="FF0000"/>
                </a:solidFill>
                <a:effectLst/>
                <a:uLnTx/>
                <a:uFillTx/>
                <a:latin typeface="Arial" panose="020B0604020202020204" pitchFamily="34" charset="0"/>
                <a:ea typeface="黑体" panose="02010609060101010101" charset="-122"/>
                <a:cs typeface="Arial" panose="020B0604020202020204" pitchFamily="34" charset="0"/>
              </a:rPr>
              <a:t>人民需要版权登记∙版权登记服务人民</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879742"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6" name="页脚占位符 5"/>
          <p:cNvSpPr>
            <a:spLocks noGrp="1"/>
          </p:cNvSpPr>
          <p:nvPr>
            <p:ph type="ftr" sz="quarter" idx="11"/>
            <p:custDataLst>
              <p:tags r:id="rId5"/>
            </p:custDataLst>
          </p:nvPr>
        </p:nvSpPr>
        <p:spPr>
          <a:xfrm>
            <a:off x="4116000" y="6349833"/>
            <a:ext cx="396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7" name="灯片编号占位符 6"/>
          <p:cNvSpPr>
            <a:spLocks noGrp="1"/>
          </p:cNvSpPr>
          <p:nvPr>
            <p:ph type="sldNum" sz="quarter" idx="12"/>
            <p:custDataLst>
              <p:tags r:id="rId6"/>
            </p:custDataLst>
          </p:nvPr>
        </p:nvSpPr>
        <p:spPr>
          <a:xfrm>
            <a:off x="8610600"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879742"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8" name="页脚占位符 7"/>
          <p:cNvSpPr>
            <a:spLocks noGrp="1"/>
          </p:cNvSpPr>
          <p:nvPr>
            <p:ph type="ftr" sz="quarter" idx="11"/>
            <p:custDataLst>
              <p:tags r:id="rId7"/>
            </p:custDataLst>
          </p:nvPr>
        </p:nvSpPr>
        <p:spPr>
          <a:xfrm>
            <a:off x="4116000" y="6349833"/>
            <a:ext cx="396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9" name="灯片编号占位符 8"/>
          <p:cNvSpPr>
            <a:spLocks noGrp="1"/>
          </p:cNvSpPr>
          <p:nvPr>
            <p:ph type="sldNum" sz="quarter" idx="12"/>
            <p:custDataLst>
              <p:tags r:id="rId8"/>
            </p:custDataLst>
          </p:nvPr>
        </p:nvSpPr>
        <p:spPr>
          <a:xfrm>
            <a:off x="8610600"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879742"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4" name="页脚占位符 3"/>
          <p:cNvSpPr>
            <a:spLocks noGrp="1"/>
          </p:cNvSpPr>
          <p:nvPr>
            <p:ph type="ftr" sz="quarter" idx="11"/>
            <p:custDataLst>
              <p:tags r:id="rId3"/>
            </p:custDataLst>
          </p:nvPr>
        </p:nvSpPr>
        <p:spPr>
          <a:xfrm>
            <a:off x="4116000" y="6349833"/>
            <a:ext cx="396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5" name="灯片编号占位符 4"/>
          <p:cNvSpPr>
            <a:spLocks noGrp="1"/>
          </p:cNvSpPr>
          <p:nvPr>
            <p:ph type="sldNum" sz="quarter" idx="12"/>
            <p:custDataLst>
              <p:tags r:id="rId4"/>
            </p:custDataLst>
          </p:nvPr>
        </p:nvSpPr>
        <p:spPr>
          <a:xfrm>
            <a:off x="8610600"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3" name="页脚占位符 2"/>
          <p:cNvSpPr>
            <a:spLocks noGrp="1"/>
          </p:cNvSpPr>
          <p:nvPr>
            <p:ph type="ftr" sz="quarter" idx="11"/>
            <p:custDataLst>
              <p:tags r:id="rId2"/>
            </p:custDataLst>
          </p:nvPr>
        </p:nvSpPr>
        <p:spPr>
          <a:xfrm>
            <a:off x="4116000" y="6349833"/>
            <a:ext cx="396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4" name="灯片编号占位符 3"/>
          <p:cNvSpPr>
            <a:spLocks noGrp="1"/>
          </p:cNvSpPr>
          <p:nvPr>
            <p:ph type="sldNum" sz="quarter" idx="12"/>
            <p:custDataLst>
              <p:tags r:id="rId3"/>
            </p:custDataLst>
          </p:nvPr>
        </p:nvSpPr>
        <p:spPr>
          <a:xfrm>
            <a:off x="8610600"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760085" y="62865"/>
            <a:ext cx="6330315" cy="365760"/>
          </a:xfrm>
        </p:spPr>
        <p:txBody>
          <a:bodyPr lIns="101600" tIns="38100" rIns="25400" bIns="38100" anchor="t" anchorCtr="0">
            <a:noAutofit/>
          </a:bodyPr>
          <a:lstStyle>
            <a:lvl1pPr algn="ctr">
              <a:defRPr sz="1800" b="0" u="sng" spc="600">
                <a:solidFill>
                  <a:srgbClr val="FF0000"/>
                </a:solidFill>
                <a:effectLst/>
                <a:latin typeface="Arial" panose="020B0604020202020204" pitchFamily="34" charset="0"/>
                <a:ea typeface="黑体" panose="02010609060101010101" charset="-122"/>
                <a:cs typeface="Arial" panose="020B0604020202020204" pitchFamily="34" charset="0"/>
              </a:defRPr>
            </a:lvl1pPr>
          </a:lstStyle>
          <a:p>
            <a:r>
              <a:rPr lang="zh-CN" altLang="en-US" dirty="0"/>
              <a:t>人民需要版权登记∙版权登记服务人民</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6" name="页脚占位符 5"/>
          <p:cNvSpPr>
            <a:spLocks noGrp="1"/>
          </p:cNvSpPr>
          <p:nvPr>
            <p:ph type="ftr" sz="quarter" idx="11"/>
            <p:custDataLst>
              <p:tags r:id="rId4"/>
            </p:custDataLst>
          </p:nvPr>
        </p:nvSpPr>
        <p:spPr>
          <a:xfrm>
            <a:off x="4116000" y="6349833"/>
            <a:ext cx="396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9" name="标题 8"/>
          <p:cNvSpPr>
            <a:spLocks noGrp="1"/>
          </p:cNvSpPr>
          <p:nvPr>
            <p:ph type="title"/>
            <p:custDataLst>
              <p:tags r:id="rId6"/>
            </p:custDataLst>
          </p:nvPr>
        </p:nvSpPr>
        <p:spPr>
          <a:xfrm>
            <a:off x="669882" y="432000"/>
            <a:ext cx="10852237" cy="648000"/>
          </a:xfr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879742"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11"/>
            <p:custDataLst>
              <p:tags r:id="rId4"/>
            </p:custDataLst>
          </p:nvPr>
        </p:nvSpPr>
        <p:spPr>
          <a:xfrm>
            <a:off x="4116000" y="6349833"/>
            <a:ext cx="396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4" name="页脚占位符 3"/>
          <p:cNvSpPr>
            <a:spLocks noGrp="1"/>
          </p:cNvSpPr>
          <p:nvPr>
            <p:ph type="ftr" sz="quarter" idx="11"/>
            <p:custDataLst>
              <p:tags r:id="rId2"/>
            </p:custDataLst>
          </p:nvPr>
        </p:nvSpPr>
        <p:spPr>
          <a:xfrm>
            <a:off x="4116000" y="6349833"/>
            <a:ext cx="396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4" name="页脚占位符 3"/>
          <p:cNvSpPr>
            <a:spLocks noGrp="1"/>
          </p:cNvSpPr>
          <p:nvPr>
            <p:ph type="ftr" sz="quarter" idx="11"/>
            <p:custDataLst>
              <p:tags r:id="rId2"/>
            </p:custDataLst>
          </p:nvPr>
        </p:nvSpPr>
        <p:spPr>
          <a:xfrm>
            <a:off x="4116000" y="6349833"/>
            <a:ext cx="396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39D9634-CFD2-4285-BD43-14A888F11BC8}" type="datetimeFigureOut">
              <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3FA8C4-3605-4CD0-928A-5FAEE075F5F3}" type="slidenum">
              <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9F7B83-D461-4B50-BFE4-E60950091897}"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2022-9-22</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C73EC7-F045-4FE7-975F-D7F0B610D865}"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t>‹#›</a:t>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a:xfrm>
            <a:off x="879742" y="6349833"/>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49833"/>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49833"/>
            <a:ext cx="2700000" cy="316800"/>
          </a:xfrm>
        </p:spPr>
        <p:txBody>
          <a:bodyPr/>
          <a:lstStyle/>
          <a:p>
            <a:fld id="{49AE70B2-8BF9-45C0-BB95-33D1B9D3A854}" type="slidenum">
              <a:rPr lang="zh-CN" altLang="en-US" smtClean="0"/>
              <a:t>‹#›</a:t>
            </a:fld>
            <a:endParaRPr lang="zh-CN" altLang="en-US"/>
          </a:p>
        </p:txBody>
      </p:sp>
      <p:sp>
        <p:nvSpPr>
          <p:cNvPr id="7" name="标题 1"/>
          <p:cNvSpPr>
            <a:spLocks noGrp="1"/>
          </p:cNvSpPr>
          <p:nvPr userDrawn="1">
            <p:custDataLst>
              <p:tags r:id="rId6"/>
            </p:custDataLst>
          </p:nvPr>
        </p:nvSpPr>
        <p:spPr>
          <a:xfrm>
            <a:off x="5760085" y="62865"/>
            <a:ext cx="6330315" cy="365760"/>
          </a:xfrm>
        </p:spPr>
        <p:txBody>
          <a:bodyPr lIns="101600" tIns="38100" rIns="25400" bIns="38100" anchor="t" anchorCtr="0">
            <a:noAutofit/>
          </a:bodyPr>
          <a:lstStyle>
            <a:lvl1pPr algn="ctr">
              <a:defRPr sz="1800" b="0" u="sng" spc="600">
                <a:solidFill>
                  <a:srgbClr val="FF0000"/>
                </a:solidFill>
                <a:effectLst/>
                <a:latin typeface="Arial" panose="020B0604020202020204" pitchFamily="34" charset="0"/>
                <a:ea typeface="黑体" panose="02010609060101010101" charset="-122"/>
                <a:cs typeface="Arial" panose="020B0604020202020204" pitchFamily="34" charset="0"/>
              </a:defRPr>
            </a:lvl1pPr>
          </a:lstStyle>
          <a:p>
            <a:r>
              <a:rPr lang="zh-CN" altLang="en-US" dirty="0"/>
              <a:t>人民需要版权登记∙版权登记服务人民</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879742" y="6349833"/>
            <a:ext cx="2700000" cy="316800"/>
          </a:xfrm>
        </p:spPr>
        <p:txBody>
          <a:bodyPr/>
          <a:lstStyle/>
          <a:p>
            <a:fld id="{760FBDFE-C587-4B4C-A407-44438C67B59E}" type="datetimeFigureOut">
              <a:rPr lang="zh-CN" altLang="en-US" smtClean="0"/>
              <a:t>2022-9-22</a:t>
            </a:fld>
            <a:endParaRPr lang="zh-CN" altLang="en-US"/>
          </a:p>
        </p:txBody>
      </p:sp>
      <p:sp>
        <p:nvSpPr>
          <p:cNvPr id="6" name="页脚占位符 5"/>
          <p:cNvSpPr>
            <a:spLocks noGrp="1"/>
          </p:cNvSpPr>
          <p:nvPr>
            <p:ph type="ftr" sz="quarter" idx="11"/>
            <p:custDataLst>
              <p:tags r:id="rId5"/>
            </p:custDataLst>
          </p:nvPr>
        </p:nvSpPr>
        <p:spPr>
          <a:xfrm>
            <a:off x="4116000" y="6349833"/>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610600" y="6349833"/>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879742" y="6349833"/>
            <a:ext cx="2700000" cy="316800"/>
          </a:xfrm>
        </p:spPr>
        <p:txBody>
          <a:bodyPr/>
          <a:lstStyle/>
          <a:p>
            <a:fld id="{760FBDFE-C587-4B4C-A407-44438C67B59E}" type="datetimeFigureOut">
              <a:rPr lang="zh-CN" altLang="en-US" smtClean="0"/>
              <a:t>2022-9-22</a:t>
            </a:fld>
            <a:endParaRPr lang="zh-CN" altLang="en-US"/>
          </a:p>
        </p:txBody>
      </p:sp>
      <p:sp>
        <p:nvSpPr>
          <p:cNvPr id="8" name="页脚占位符 7"/>
          <p:cNvSpPr>
            <a:spLocks noGrp="1"/>
          </p:cNvSpPr>
          <p:nvPr>
            <p:ph type="ftr" sz="quarter" idx="11"/>
            <p:custDataLst>
              <p:tags r:id="rId7"/>
            </p:custDataLst>
          </p:nvPr>
        </p:nvSpPr>
        <p:spPr>
          <a:xfrm>
            <a:off x="4116000" y="6349833"/>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610600" y="6349833"/>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p:spPr>
        <p:txBody>
          <a:bodyPr/>
          <a:lstStyle/>
          <a:p>
            <a:fld id="{760FBDFE-C587-4B4C-A407-44438C67B59E}" type="datetimeFigureOut">
              <a:rPr lang="zh-CN" altLang="en-US" smtClean="0"/>
              <a:t>2022-9-22</a:t>
            </a:fld>
            <a:endParaRPr lang="zh-CN" altLang="en-US"/>
          </a:p>
        </p:txBody>
      </p:sp>
      <p:sp>
        <p:nvSpPr>
          <p:cNvPr id="3" name="页脚占位符 2"/>
          <p:cNvSpPr>
            <a:spLocks noGrp="1"/>
          </p:cNvSpPr>
          <p:nvPr>
            <p:ph type="ftr" sz="quarter" idx="11"/>
            <p:custDataLst>
              <p:tags r:id="rId2"/>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610600" y="6349833"/>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p:spPr>
        <p:txBody>
          <a:bodyPr/>
          <a:lstStyle/>
          <a:p>
            <a:fld id="{9EFD9D74-47D9-4702-A33C-335B63B48DBF}" type="datetimeFigureOut">
              <a:rPr lang="zh-CN" altLang="en-US" smtClean="0"/>
              <a:t>2022-9-22</a:t>
            </a:fld>
            <a:endParaRPr lang="zh-CN" altLang="en-US" dirty="0"/>
          </a:p>
        </p:txBody>
      </p:sp>
      <p:sp>
        <p:nvSpPr>
          <p:cNvPr id="6" name="页脚占位符 5"/>
          <p:cNvSpPr>
            <a:spLocks noGrp="1"/>
          </p:cNvSpPr>
          <p:nvPr>
            <p:ph type="ftr" sz="quarter" idx="11"/>
            <p:custDataLst>
              <p:tags r:id="rId4"/>
            </p:custDataLst>
          </p:nvPr>
        </p:nvSpPr>
        <p:spPr>
          <a:xfrm>
            <a:off x="4116000" y="6349833"/>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610600" y="6349833"/>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69882" y="432000"/>
            <a:ext cx="10852237" cy="648000"/>
          </a:xfr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879742" y="6349833"/>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49833"/>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49833"/>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5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5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5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7"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70.pn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tags" Target="../tags/tag15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8.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3.xml"/><Relationship Id="rId1" Type="http://schemas.openxmlformats.org/officeDocument/2006/relationships/tags" Target="../tags/tag16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5.xml"/><Relationship Id="rId1" Type="http://schemas.openxmlformats.org/officeDocument/2006/relationships/tags" Target="../tags/tag164.xml"/><Relationship Id="rId5" Type="http://schemas.microsoft.com/office/2007/relationships/hdphoto" Target="../media/hdphoto5.wdp"/><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86.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5" Type="http://schemas.microsoft.com/office/2007/relationships/hdphoto" Target="../media/hdphoto2.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tags" Target="../tags/tag112.xml"/><Relationship Id="rId5" Type="http://schemas.microsoft.com/office/2007/relationships/hdphoto" Target="../media/hdphoto4.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p:nvPr/>
        </p:nvPicPr>
        <p:blipFill rotWithShape="1">
          <a:blip r:embed="rId2"/>
          <a:srcRect l="8370" r="14948" b="29699"/>
          <a:stretch>
            <a:fillRect/>
          </a:stretch>
        </p:blipFill>
        <p:spPr>
          <a:xfrm>
            <a:off x="0" y="-1"/>
            <a:ext cx="12192000" cy="6858000"/>
          </a:xfrm>
          <a:prstGeom prst="rect">
            <a:avLst/>
          </a:prstGeom>
        </p:spPr>
      </p:pic>
      <p:sp>
        <p:nvSpPr>
          <p:cNvPr id="12" name="文本框 11"/>
          <p:cNvSpPr txBox="1"/>
          <p:nvPr/>
        </p:nvSpPr>
        <p:spPr>
          <a:xfrm>
            <a:off x="1425575" y="697230"/>
            <a:ext cx="9244965" cy="1322070"/>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8000" b="1" i="0" u="none" strike="noStrike" kern="1200" cap="none" spc="0" normalizeH="0" baseline="0" noProof="0">
                <a:ln>
                  <a:noFill/>
                </a:ln>
                <a:effectLst/>
                <a:uLnTx/>
                <a:uFillTx/>
                <a:latin typeface="隶书" panose="02010509060101010101" pitchFamily="49" charset="-122"/>
                <a:ea typeface="隶书" panose="02010509060101010101" pitchFamily="49" charset="-122"/>
              </a:rPr>
              <a:t>玉溪版权服务工作</a:t>
            </a:r>
            <a:endParaRPr kumimoji="0" lang="zh-CN" altLang="en-US" sz="8000" b="1" i="0" u="none" strike="noStrike" kern="1200" cap="none" spc="0" normalizeH="0" baseline="0" noProof="0" dirty="0">
              <a:ln>
                <a:noFill/>
              </a:ln>
              <a:effectLst/>
              <a:uLnTx/>
              <a:uFillTx/>
              <a:latin typeface="隶书" panose="02010509060101010101" pitchFamily="49" charset="-122"/>
              <a:ea typeface="隶书" panose="02010509060101010101" pitchFamily="49" charset="-122"/>
            </a:endParaRPr>
          </a:p>
        </p:txBody>
      </p:sp>
      <p:sp>
        <p:nvSpPr>
          <p:cNvPr id="14" name="文本框 13"/>
          <p:cNvSpPr txBox="1"/>
          <p:nvPr/>
        </p:nvSpPr>
        <p:spPr>
          <a:xfrm>
            <a:off x="6338149" y="5124539"/>
            <a:ext cx="5159603" cy="580415"/>
          </a:xfrm>
          <a:prstGeom prst="rect">
            <a:avLst/>
          </a:prstGeom>
          <a:noFill/>
        </p:spPr>
        <p:txBody>
          <a:bodyPr wrap="square" rtlCol="0">
            <a:spAutoFit/>
          </a:bodyPr>
          <a:lstStyle/>
          <a:p>
            <a:pPr algn="dist">
              <a:lnSpc>
                <a:spcPct val="150000"/>
              </a:lnSpc>
            </a:pPr>
            <a:r>
              <a:rPr lang="zh-CN" altLang="en-US" sz="2400" b="1" i="1">
                <a:solidFill>
                  <a:schemeClr val="bg1"/>
                </a:solidFill>
              </a:rPr>
              <a:t>保护知识产权就是保护创新</a:t>
            </a:r>
          </a:p>
        </p:txBody>
      </p:sp>
      <p:sp>
        <p:nvSpPr>
          <p:cNvPr id="2" name="文本框 1"/>
          <p:cNvSpPr txBox="1"/>
          <p:nvPr/>
        </p:nvSpPr>
        <p:spPr>
          <a:xfrm>
            <a:off x="3384129" y="3201034"/>
            <a:ext cx="6195300" cy="1308884"/>
          </a:xfrm>
          <a:prstGeom prst="rect">
            <a:avLst/>
          </a:prstGeom>
          <a:noFill/>
        </p:spPr>
        <p:txBody>
          <a:bodyPr wrap="square" rtlCol="0">
            <a:spAutoFit/>
          </a:bodyPr>
          <a:lstStyle/>
          <a:p>
            <a:pPr algn="ctr">
              <a:lnSpc>
                <a:spcPct val="150000"/>
              </a:lnSpc>
            </a:pPr>
            <a:r>
              <a:rPr lang="zh-CN" altLang="en-US" sz="2800" b="1" dirty="0">
                <a:solidFill>
                  <a:schemeClr val="tx1">
                    <a:lumMod val="75000"/>
                    <a:lumOff val="25000"/>
                  </a:schemeClr>
                </a:solidFill>
              </a:rPr>
              <a:t>玉溪市新闻出版（版权）局</a:t>
            </a:r>
            <a:endParaRPr lang="en-US" altLang="zh-CN" sz="2800" b="1" dirty="0">
              <a:solidFill>
                <a:schemeClr val="tx1">
                  <a:lumMod val="75000"/>
                  <a:lumOff val="25000"/>
                </a:schemeClr>
              </a:solidFill>
            </a:endParaRPr>
          </a:p>
          <a:p>
            <a:pPr algn="ctr">
              <a:lnSpc>
                <a:spcPct val="150000"/>
              </a:lnSpc>
            </a:pPr>
            <a:r>
              <a:rPr lang="zh-CN" altLang="en-US" sz="2800" b="1" dirty="0">
                <a:solidFill>
                  <a:schemeClr val="tx1">
                    <a:lumMod val="75000"/>
                    <a:lumOff val="25000"/>
                  </a:schemeClr>
                </a:solidFill>
              </a:rPr>
              <a:t>云南省版权服务工作站（玉溪站）</a:t>
            </a: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9988681" y="1984201"/>
            <a:ext cx="1348032" cy="1568825"/>
          </a:xfrm>
          <a:prstGeom prst="rect">
            <a:avLst/>
          </a:prstGeom>
          <a:solidFill>
            <a:schemeClr val="bg1"/>
          </a:solidFill>
          <a:ln w="571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8" name="矩形 7"/>
          <p:cNvSpPr/>
          <p:nvPr/>
        </p:nvSpPr>
        <p:spPr>
          <a:xfrm>
            <a:off x="8315599" y="1984201"/>
            <a:ext cx="1348032" cy="1568825"/>
          </a:xfrm>
          <a:prstGeom prst="rect">
            <a:avLst/>
          </a:prstGeom>
          <a:solidFill>
            <a:schemeClr val="bg1"/>
          </a:solidFill>
          <a:ln w="571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38" name="矩形 37"/>
          <p:cNvSpPr/>
          <p:nvPr/>
        </p:nvSpPr>
        <p:spPr>
          <a:xfrm flipH="1">
            <a:off x="4365101" y="2829252"/>
            <a:ext cx="3232089" cy="2436364"/>
          </a:xfrm>
          <a:prstGeom prst="rect">
            <a:avLst/>
          </a:prstGeom>
          <a:solidFill>
            <a:schemeClr val="bg2"/>
          </a:solidFill>
          <a:ln w="57150">
            <a:solidFill>
              <a:srgbClr val="66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1" name="矩形 20"/>
          <p:cNvSpPr/>
          <p:nvPr/>
        </p:nvSpPr>
        <p:spPr>
          <a:xfrm>
            <a:off x="4561759" y="3011325"/>
            <a:ext cx="2865749" cy="20672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37" name="矩形 36"/>
          <p:cNvSpPr/>
          <p:nvPr/>
        </p:nvSpPr>
        <p:spPr>
          <a:xfrm flipH="1">
            <a:off x="1118385" y="1999917"/>
            <a:ext cx="2336446" cy="1908129"/>
          </a:xfrm>
          <a:prstGeom prst="rect">
            <a:avLst/>
          </a:prstGeom>
          <a:solidFill>
            <a:schemeClr val="bg2"/>
          </a:solidFill>
          <a:ln w="57150">
            <a:solidFill>
              <a:srgbClr val="66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0" name="矩形 19"/>
          <p:cNvSpPr/>
          <p:nvPr/>
        </p:nvSpPr>
        <p:spPr>
          <a:xfrm>
            <a:off x="1258385" y="2204707"/>
            <a:ext cx="2055043" cy="15154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17" name="矩形 16"/>
          <p:cNvSpPr/>
          <p:nvPr/>
        </p:nvSpPr>
        <p:spPr>
          <a:xfrm>
            <a:off x="8805803" y="4281692"/>
            <a:ext cx="2236824" cy="144974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32" name="矩形 31"/>
          <p:cNvSpPr/>
          <p:nvPr/>
        </p:nvSpPr>
        <p:spPr>
          <a:xfrm flipH="1">
            <a:off x="8676221" y="4167429"/>
            <a:ext cx="2488676" cy="1687603"/>
          </a:xfrm>
          <a:prstGeom prst="rect">
            <a:avLst/>
          </a:prstGeom>
          <a:solidFill>
            <a:schemeClr val="bg2"/>
          </a:solidFill>
          <a:ln w="57150">
            <a:solidFill>
              <a:srgbClr val="66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6" name="矩形 15"/>
          <p:cNvSpPr/>
          <p:nvPr/>
        </p:nvSpPr>
        <p:spPr>
          <a:xfrm>
            <a:off x="1372503" y="4323117"/>
            <a:ext cx="1842010" cy="14321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44" name="文本框 2"/>
          <p:cNvSpPr txBox="1"/>
          <p:nvPr/>
        </p:nvSpPr>
        <p:spPr>
          <a:xfrm>
            <a:off x="800236" y="513843"/>
            <a:ext cx="10436516"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rPr>
              <a:t>1.</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rPr>
              <a:t>摄影作品（G）</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rPr>
              <a:t>是指借助器械在感光材料或者其他介质上记录客观物体形象的艺术作品;代码为（G），在登记摄影作品时，如果有人物肖像，请注意需经本人同意后方可进行摄影作品类别的登记，否则会有侵权可能。</a:t>
            </a:r>
          </a:p>
        </p:txBody>
      </p:sp>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22" name="标题 2"/>
          <p:cNvSpPr>
            <a:spLocks noGrp="1"/>
          </p:cNvSpPr>
          <p:nvPr/>
        </p:nvSpPr>
        <p:spPr>
          <a:xfrm>
            <a:off x="4847256" y="2044245"/>
            <a:ext cx="2048627" cy="536387"/>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300" normalizeH="0" baseline="0" noProof="0">
                <a:ln>
                  <a:noFill/>
                </a:ln>
                <a:solidFill>
                  <a:srgbClr val="FF0000"/>
                </a:solidFill>
                <a:effectLst/>
                <a:uLnTx/>
                <a:uFillTx/>
                <a:latin typeface="微软雅黑" panose="020B0503020204020204" charset="-122"/>
                <a:ea typeface="微软雅黑" panose="020B0503020204020204" charset="-122"/>
                <a:cs typeface="+mj-cs"/>
              </a:rPr>
              <a:t>摄影作品</a:t>
            </a:r>
          </a:p>
        </p:txBody>
      </p:sp>
      <p:sp>
        <p:nvSpPr>
          <p:cNvPr id="15" name="文本框 14"/>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（一）摄影作品定义及注意事项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29" name="矩形 28"/>
          <p:cNvSpPr/>
          <p:nvPr/>
        </p:nvSpPr>
        <p:spPr>
          <a:xfrm flipH="1">
            <a:off x="1118385" y="4145535"/>
            <a:ext cx="2331800" cy="1756929"/>
          </a:xfrm>
          <a:prstGeom prst="rect">
            <a:avLst/>
          </a:prstGeom>
          <a:solidFill>
            <a:schemeClr val="bg2"/>
          </a:solidFill>
          <a:ln w="57150">
            <a:solidFill>
              <a:srgbClr val="66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6673" y="3135662"/>
            <a:ext cx="2421302" cy="18159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8144" y="4348002"/>
            <a:ext cx="1836736" cy="1377556"/>
          </a:xfrm>
          <a:prstGeom prst="rect">
            <a:avLst/>
          </a:prstGeom>
          <a:noFill/>
          <a:ln w="19050">
            <a:solidFill>
              <a:schemeClr val="tx1"/>
            </a:solidFill>
          </a:ln>
        </p:spPr>
      </p:pic>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8" name="矩形 17"/>
          <p:cNvSpPr/>
          <p:nvPr/>
        </p:nvSpPr>
        <p:spPr>
          <a:xfrm>
            <a:off x="8902463" y="4281692"/>
            <a:ext cx="2064471" cy="139401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0077" y="2172598"/>
            <a:ext cx="2063351" cy="1547514"/>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7660" y="4434290"/>
            <a:ext cx="1835583" cy="113729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8368" y="2176515"/>
            <a:ext cx="1002494" cy="1184196"/>
          </a:xfrm>
          <a:prstGeom prst="rect">
            <a:avLst/>
          </a:prstGeom>
          <a:ln w="38100">
            <a:solidFill>
              <a:schemeClr val="bg1"/>
            </a:solidFill>
          </a:ln>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0497" y="2182644"/>
            <a:ext cx="1004400" cy="1178067"/>
          </a:xfrm>
          <a:prstGeom prst="rect">
            <a:avLst/>
          </a:prstGeom>
        </p:spPr>
      </p:pic>
      <p:sp>
        <p:nvSpPr>
          <p:cNvPr id="28" name="文本框 27"/>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67892" y="956877"/>
            <a:ext cx="309880" cy="491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600" b="1" i="0" u="none" strike="noStrike" kern="1200" cap="none" spc="0" normalizeH="0" baseline="0" noProof="0" dirty="0">
              <a:ln>
                <a:noFill/>
              </a:ln>
              <a:solidFill>
                <a:srgbClr val="5B9BD5">
                  <a:lumMod val="50000"/>
                </a:srgbClr>
              </a:solidFill>
              <a:effectLst/>
              <a:uLnTx/>
              <a:uFillTx/>
              <a:latin typeface="楷体" panose="02010609060101010101" charset="-122"/>
              <a:ea typeface="楷体" panose="02010609060101010101" charset="-122"/>
              <a:cs typeface="华文楷体" panose="02010600040101010101" charset="-122"/>
            </a:endParaRPr>
          </a:p>
        </p:txBody>
      </p:sp>
      <p:sp>
        <p:nvSpPr>
          <p:cNvPr id="10" name="矩形 9"/>
          <p:cNvSpPr/>
          <p:nvPr/>
        </p:nvSpPr>
        <p:spPr>
          <a:xfrm>
            <a:off x="922655" y="452472"/>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3" name="矩形 2"/>
          <p:cNvSpPr/>
          <p:nvPr/>
        </p:nvSpPr>
        <p:spPr>
          <a:xfrm>
            <a:off x="1000760" y="662940"/>
            <a:ext cx="3336290" cy="3987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2</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、摄影</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作品中人物肖像权。</a:t>
            </a: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482" y="1448255"/>
            <a:ext cx="1555291" cy="2246532"/>
          </a:xfrm>
          <a:prstGeom prst="rect">
            <a:avLst/>
          </a:prstGeom>
        </p:spPr>
      </p:pic>
      <p:sp>
        <p:nvSpPr>
          <p:cNvPr id="22" name="圆角矩形 21"/>
          <p:cNvSpPr/>
          <p:nvPr/>
        </p:nvSpPr>
        <p:spPr>
          <a:xfrm>
            <a:off x="451485" y="3695065"/>
            <a:ext cx="4107815" cy="2131060"/>
          </a:xfrm>
          <a:prstGeom prst="roundRect">
            <a:avLst>
              <a:gd name="adj" fmla="val 15770"/>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中华人民共和国民法典</a:t>
            </a: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第四编人格权，第四章 肖像权</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第一千零一十八条： 自然人享有肖像权，有权依法制作、使用、公开或者许可他人使用自己的肖像。</a:t>
            </a:r>
          </a:p>
        </p:txBody>
      </p:sp>
      <p:sp>
        <p:nvSpPr>
          <p:cNvPr id="17" name="圆角矩形 16"/>
          <p:cNvSpPr/>
          <p:nvPr/>
        </p:nvSpPr>
        <p:spPr>
          <a:xfrm>
            <a:off x="6435078" y="5556534"/>
            <a:ext cx="4547150"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000">
                <a:solidFill>
                  <a:prstClr val="white"/>
                </a:solidFill>
                <a:latin typeface="微软雅黑" panose="020B0503020204020204" charset="-122"/>
                <a:ea typeface="微软雅黑" panose="020B0503020204020204" charset="-122"/>
              </a:rPr>
              <a:t>需征得人物允许使用肖像权，才能登记</a:t>
            </a:r>
            <a:endParaRPr lang="zh-CN" altLang="en-US" sz="2000" dirty="0">
              <a:solidFill>
                <a:prstClr val="white"/>
              </a:solidFill>
              <a:latin typeface="微软雅黑" panose="020B0503020204020204" charset="-122"/>
              <a:ea typeface="微软雅黑" panose="020B0503020204020204" charset="-122"/>
            </a:endParaRPr>
          </a:p>
        </p:txBody>
      </p:sp>
      <p:pic>
        <p:nvPicPr>
          <p:cNvPr id="18" name="Picture 1" descr="C:\Users\Administrator\Desktop\微信图片_20210521093511.jpg"/>
          <p:cNvPicPr>
            <a:picLocks noChangeArrowheads="1"/>
          </p:cNvPicPr>
          <p:nvPr/>
        </p:nvPicPr>
        <p:blipFill>
          <a:blip r:embed="rId5" cstate="print"/>
          <a:stretch>
            <a:fillRect/>
          </a:stretch>
        </p:blipFill>
        <p:spPr bwMode="auto">
          <a:xfrm>
            <a:off x="5449570" y="1170563"/>
            <a:ext cx="2736000" cy="1908000"/>
          </a:xfrm>
          <a:prstGeom prst="rect">
            <a:avLst/>
          </a:prstGeom>
          <a:noFill/>
          <a:ln w="38100">
            <a:solidFill>
              <a:srgbClr val="2C6CBB"/>
            </a:solidFill>
          </a:ln>
        </p:spPr>
      </p:pic>
      <p:pic>
        <p:nvPicPr>
          <p:cNvPr id="23" name="图片 22"/>
          <p:cNvPicPr/>
          <p:nvPr/>
        </p:nvPicPr>
        <p:blipFill>
          <a:blip r:embed="rId6" cstate="print">
            <a:extLst>
              <a:ext uri="{28A0092B-C50C-407E-A947-70E740481C1C}">
                <a14:useLocalDpi xmlns:a14="http://schemas.microsoft.com/office/drawing/2010/main" val="0"/>
              </a:ext>
            </a:extLst>
          </a:blip>
          <a:stretch>
            <a:fillRect/>
          </a:stretch>
        </p:blipFill>
        <p:spPr>
          <a:xfrm>
            <a:off x="5449570" y="3400827"/>
            <a:ext cx="2736000" cy="1908000"/>
          </a:xfrm>
          <a:prstGeom prst="rect">
            <a:avLst/>
          </a:prstGeom>
          <a:ln w="38100">
            <a:solidFill>
              <a:srgbClr val="2C6CBB"/>
            </a:solidFill>
          </a:ln>
        </p:spPr>
      </p:pic>
      <p:pic>
        <p:nvPicPr>
          <p:cNvPr id="24" name="图片 23"/>
          <p:cNvPicPr/>
          <p:nvPr/>
        </p:nvPicPr>
        <p:blipFill>
          <a:blip r:embed="rId7" cstate="print">
            <a:extLst>
              <a:ext uri="{28A0092B-C50C-407E-A947-70E740481C1C}">
                <a14:useLocalDpi xmlns:a14="http://schemas.microsoft.com/office/drawing/2010/main" val="0"/>
              </a:ext>
            </a:extLst>
          </a:blip>
          <a:stretch>
            <a:fillRect/>
          </a:stretch>
        </p:blipFill>
        <p:spPr>
          <a:xfrm>
            <a:off x="8799830" y="1170562"/>
            <a:ext cx="2736000" cy="1908000"/>
          </a:xfrm>
          <a:prstGeom prst="rect">
            <a:avLst/>
          </a:prstGeom>
          <a:ln w="38100">
            <a:solidFill>
              <a:srgbClr val="2C6CBB"/>
            </a:solidFill>
          </a:ln>
        </p:spPr>
      </p:pic>
      <p:sp>
        <p:nvSpPr>
          <p:cNvPr id="27" name="矩形 26"/>
          <p:cNvSpPr/>
          <p:nvPr/>
        </p:nvSpPr>
        <p:spPr>
          <a:xfrm flipH="1">
            <a:off x="1801939" y="1422293"/>
            <a:ext cx="1559834" cy="2272493"/>
          </a:xfrm>
          <a:prstGeom prst="rect">
            <a:avLst/>
          </a:prstGeom>
          <a:noFill/>
          <a:ln w="508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3" name="文本框 32"/>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sp>
        <p:nvSpPr>
          <p:cNvPr id="26" name="文本框 25"/>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（一）摄影作品定义及注意事项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1738" t="3082" r="1608" b="2552"/>
          <a:stretch>
            <a:fillRect/>
          </a:stretch>
        </p:blipFill>
        <p:spPr>
          <a:xfrm>
            <a:off x="8799830" y="3400827"/>
            <a:ext cx="2736000" cy="1908000"/>
          </a:xfrm>
          <a:prstGeom prst="rect">
            <a:avLst/>
          </a:prstGeom>
          <a:ln w="38100">
            <a:solidFill>
              <a:srgbClr val="2C6CBB"/>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67892" y="956877"/>
            <a:ext cx="309880" cy="491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600" b="1" i="0" u="none" strike="noStrike" kern="1200" cap="none" spc="0" normalizeH="0" baseline="0" noProof="0" dirty="0">
              <a:ln>
                <a:noFill/>
              </a:ln>
              <a:solidFill>
                <a:srgbClr val="5B9BD5">
                  <a:lumMod val="50000"/>
                </a:srgbClr>
              </a:solidFill>
              <a:effectLst/>
              <a:uLnTx/>
              <a:uFillTx/>
              <a:latin typeface="楷体" panose="02010609060101010101" charset="-122"/>
              <a:ea typeface="楷体" panose="02010609060101010101" charset="-122"/>
              <a:cs typeface="华文楷体" panose="02010600040101010101" charset="-122"/>
            </a:endParaRPr>
          </a:p>
        </p:txBody>
      </p:sp>
      <p:sp>
        <p:nvSpPr>
          <p:cNvPr id="10" name="矩形 9"/>
          <p:cNvSpPr/>
          <p:nvPr/>
        </p:nvSpPr>
        <p:spPr>
          <a:xfrm>
            <a:off x="922655" y="452472"/>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17" name="圆角矩形 16"/>
          <p:cNvSpPr/>
          <p:nvPr/>
        </p:nvSpPr>
        <p:spPr>
          <a:xfrm>
            <a:off x="2246165" y="5327317"/>
            <a:ext cx="1787336"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000">
                <a:solidFill>
                  <a:prstClr val="white"/>
                </a:solidFill>
                <a:latin typeface="微软雅黑" panose="020B0503020204020204" charset="-122"/>
                <a:ea typeface="微软雅黑" panose="020B0503020204020204" charset="-122"/>
              </a:rPr>
              <a:t>作品登记证书</a:t>
            </a:r>
            <a:endParaRPr lang="zh-CN" altLang="en-US" sz="2000" dirty="0">
              <a:solidFill>
                <a:prstClr val="white"/>
              </a:solidFill>
              <a:latin typeface="微软雅黑" panose="020B0503020204020204" charset="-122"/>
              <a:ea typeface="微软雅黑" panose="020B0503020204020204" charset="-122"/>
            </a:endParaRPr>
          </a:p>
        </p:txBody>
      </p:sp>
      <p:sp>
        <p:nvSpPr>
          <p:cNvPr id="33" name="文本框 32"/>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25" name="矩形 24"/>
          <p:cNvSpPr/>
          <p:nvPr/>
        </p:nvSpPr>
        <p:spPr>
          <a:xfrm>
            <a:off x="954860" y="393411"/>
            <a:ext cx="10660198" cy="1230593"/>
          </a:xfrm>
          <a:prstGeom prst="rect">
            <a:avLst/>
          </a:prstGeom>
        </p:spPr>
        <p:txBody>
          <a:bodyPr wrap="square">
            <a:spAutoFit/>
          </a:bodyPr>
          <a:lstStyle/>
          <a:p>
            <a:pPr lvl="0">
              <a:lnSpc>
                <a:spcPct val="200000"/>
              </a:lnSpc>
              <a:defRPr/>
            </a:pPr>
            <a:r>
              <a:rPr lang="zh-CN" altLang="en-US" sz="2000">
                <a:solidFill>
                  <a:prstClr val="black"/>
                </a:solidFill>
                <a:latin typeface="微软雅黑" panose="020B0503020204020204" charset="-122"/>
                <a:ea typeface="微软雅黑" panose="020B0503020204020204" charset="-122"/>
              </a:rPr>
              <a:t>● </a:t>
            </a:r>
            <a:r>
              <a:rPr lang="en-US" altLang="zh-CN" sz="2000">
                <a:solidFill>
                  <a:srgbClr val="304698"/>
                </a:solidFill>
                <a:latin typeface="微软雅黑" panose="020B0503020204020204" charset="-122"/>
                <a:ea typeface="微软雅黑" panose="020B0503020204020204" charset="-122"/>
              </a:rPr>
              <a:t>【</a:t>
            </a:r>
            <a:r>
              <a:rPr lang="zh-CN" altLang="en-US" sz="2000">
                <a:solidFill>
                  <a:srgbClr val="304698"/>
                </a:solidFill>
                <a:latin typeface="微软雅黑" panose="020B0503020204020204" charset="-122"/>
                <a:ea typeface="微软雅黑" panose="020B0503020204020204" charset="-122"/>
              </a:rPr>
              <a:t>摄影作品</a:t>
            </a:r>
            <a:r>
              <a:rPr lang="en-US" altLang="zh-CN" sz="2000">
                <a:solidFill>
                  <a:srgbClr val="304698"/>
                </a:solidFill>
                <a:latin typeface="微软雅黑" panose="020B0503020204020204" charset="-122"/>
                <a:ea typeface="微软雅黑" panose="020B0503020204020204" charset="-122"/>
              </a:rPr>
              <a:t>】</a:t>
            </a:r>
            <a:r>
              <a:rPr lang="zh-CN" altLang="en-US" sz="2000">
                <a:solidFill>
                  <a:prstClr val="black"/>
                </a:solidFill>
                <a:latin typeface="微软雅黑" panose="020B0503020204020204" charset="-122"/>
                <a:ea typeface="微软雅黑" panose="020B0503020204020204" charset="-122"/>
              </a:rPr>
              <a:t>在作品登记成功之后，还可以在</a:t>
            </a:r>
            <a:r>
              <a:rPr lang="en-US" altLang="zh-CN" sz="2000">
                <a:solidFill>
                  <a:prstClr val="black"/>
                </a:solidFill>
                <a:latin typeface="微软雅黑" panose="020B0503020204020204" charset="-122"/>
                <a:ea typeface="微软雅黑" panose="020B0503020204020204" charset="-122"/>
              </a:rPr>
              <a:t>《</a:t>
            </a:r>
            <a:r>
              <a:rPr lang="zh-CN" altLang="en-US" sz="2000">
                <a:solidFill>
                  <a:prstClr val="black"/>
                </a:solidFill>
                <a:latin typeface="微软雅黑" panose="020B0503020204020204" charset="-122"/>
                <a:ea typeface="微软雅黑" panose="020B0503020204020204" charset="-122"/>
              </a:rPr>
              <a:t>作品登记证书</a:t>
            </a:r>
            <a:r>
              <a:rPr lang="en-US" altLang="zh-CN" sz="2000">
                <a:solidFill>
                  <a:prstClr val="black"/>
                </a:solidFill>
                <a:latin typeface="微软雅黑" panose="020B0503020204020204" charset="-122"/>
                <a:ea typeface="微软雅黑" panose="020B0503020204020204" charset="-122"/>
              </a:rPr>
              <a:t>》</a:t>
            </a:r>
            <a:r>
              <a:rPr lang="zh-CN" altLang="en-US" sz="2000">
                <a:solidFill>
                  <a:prstClr val="black"/>
                </a:solidFill>
                <a:latin typeface="微软雅黑" panose="020B0503020204020204" charset="-122"/>
                <a:ea typeface="微软雅黑" panose="020B0503020204020204" charset="-122"/>
              </a:rPr>
              <a:t>后查找到，由云南省版权局签章的电子版</a:t>
            </a:r>
            <a:r>
              <a:rPr lang="en-US" altLang="zh-CN" sz="2000">
                <a:solidFill>
                  <a:srgbClr val="FF0000"/>
                </a:solidFill>
                <a:latin typeface="微软雅黑" panose="020B0503020204020204" charset="-122"/>
                <a:ea typeface="微软雅黑" panose="020B0503020204020204" charset="-122"/>
              </a:rPr>
              <a:t>《</a:t>
            </a:r>
            <a:r>
              <a:rPr lang="zh-CN" altLang="en-US" sz="2000">
                <a:solidFill>
                  <a:srgbClr val="FF0000"/>
                </a:solidFill>
                <a:latin typeface="微软雅黑" panose="020B0503020204020204" charset="-122"/>
                <a:ea typeface="微软雅黑" panose="020B0503020204020204" charset="-122"/>
              </a:rPr>
              <a:t>作品登记证</a:t>
            </a:r>
            <a:r>
              <a:rPr lang="en-US" altLang="zh-CN" sz="2000">
                <a:solidFill>
                  <a:srgbClr val="FF0000"/>
                </a:solidFill>
                <a:latin typeface="微软雅黑" panose="020B0503020204020204" charset="-122"/>
                <a:ea typeface="微软雅黑" panose="020B0503020204020204" charset="-122"/>
              </a:rPr>
              <a:t>》</a:t>
            </a:r>
            <a:r>
              <a:rPr lang="zh-CN" altLang="en-US" sz="2000">
                <a:solidFill>
                  <a:prstClr val="black"/>
                </a:solidFill>
                <a:latin typeface="微软雅黑" panose="020B0503020204020204" charset="-122"/>
                <a:ea typeface="微软雅黑" panose="020B0503020204020204" charset="-122"/>
              </a:rPr>
              <a:t>，主要为摄影作品的样稿。</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30" name="圆角矩形 29"/>
          <p:cNvSpPr/>
          <p:nvPr/>
        </p:nvSpPr>
        <p:spPr>
          <a:xfrm>
            <a:off x="7440995" y="5327903"/>
            <a:ext cx="2864231"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000">
                <a:solidFill>
                  <a:prstClr val="white"/>
                </a:solidFill>
                <a:latin typeface="微软雅黑" panose="020B0503020204020204" charset="-122"/>
                <a:ea typeface="微软雅黑" panose="020B0503020204020204" charset="-122"/>
              </a:rPr>
              <a:t>摄影作品</a:t>
            </a:r>
            <a:r>
              <a:rPr lang="en-US" altLang="zh-CN" sz="2000">
                <a:solidFill>
                  <a:prstClr val="white"/>
                </a:solidFill>
                <a:latin typeface="微软雅黑" panose="020B0503020204020204" charset="-122"/>
                <a:ea typeface="微软雅黑" panose="020B0503020204020204" charset="-122"/>
              </a:rPr>
              <a:t>《</a:t>
            </a:r>
            <a:r>
              <a:rPr lang="zh-CN" altLang="en-US" sz="2000">
                <a:solidFill>
                  <a:prstClr val="white"/>
                </a:solidFill>
                <a:latin typeface="微软雅黑" panose="020B0503020204020204" charset="-122"/>
                <a:ea typeface="微软雅黑" panose="020B0503020204020204" charset="-122"/>
              </a:rPr>
              <a:t>作品登记证</a:t>
            </a:r>
            <a:r>
              <a:rPr lang="en-US" altLang="zh-CN" sz="2000">
                <a:solidFill>
                  <a:prstClr val="white"/>
                </a:solidFill>
                <a:latin typeface="微软雅黑" panose="020B0503020204020204" charset="-122"/>
                <a:ea typeface="微软雅黑" panose="020B0503020204020204" charset="-122"/>
              </a:rPr>
              <a:t>》</a:t>
            </a:r>
            <a:endParaRPr lang="zh-CN" altLang="en-US" sz="2000" dirty="0">
              <a:solidFill>
                <a:prstClr val="white"/>
              </a:solidFill>
              <a:latin typeface="微软雅黑" panose="020B0503020204020204" charset="-122"/>
              <a:ea typeface="微软雅黑" panose="020B0503020204020204" charset="-122"/>
            </a:endParaRPr>
          </a:p>
        </p:txBody>
      </p:sp>
      <p:sp>
        <p:nvSpPr>
          <p:cNvPr id="15" name="文本框 14"/>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（一）摄影作品定义及注意事项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pic>
        <p:nvPicPr>
          <p:cNvPr id="3" name="图片 2"/>
          <p:cNvPicPr>
            <a:picLocks noChangeAspect="1"/>
          </p:cNvPicPr>
          <p:nvPr/>
        </p:nvPicPr>
        <p:blipFill>
          <a:blip r:embed="rId4"/>
          <a:stretch>
            <a:fillRect/>
          </a:stretch>
        </p:blipFill>
        <p:spPr>
          <a:xfrm>
            <a:off x="1087242" y="1884886"/>
            <a:ext cx="4257756" cy="3009657"/>
          </a:xfrm>
          <a:prstGeom prst="rect">
            <a:avLst/>
          </a:prstGeom>
          <a:ln w="38100">
            <a:solidFill>
              <a:srgbClr val="304698"/>
            </a:solidFill>
          </a:ln>
        </p:spPr>
      </p:pic>
      <p:pic>
        <p:nvPicPr>
          <p:cNvPr id="4" name="图片 3"/>
          <p:cNvPicPr>
            <a:picLocks noChangeAspect="1"/>
          </p:cNvPicPr>
          <p:nvPr/>
        </p:nvPicPr>
        <p:blipFill>
          <a:blip r:embed="rId5"/>
          <a:stretch>
            <a:fillRect/>
          </a:stretch>
        </p:blipFill>
        <p:spPr>
          <a:xfrm>
            <a:off x="6579207" y="1884886"/>
            <a:ext cx="4280225" cy="3009657"/>
          </a:xfrm>
          <a:prstGeom prst="rect">
            <a:avLst/>
          </a:prstGeom>
          <a:ln w="38100">
            <a:solidFill>
              <a:srgbClr val="304698"/>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17" name="文本框 2"/>
          <p:cNvSpPr txBox="1"/>
          <p:nvPr/>
        </p:nvSpPr>
        <p:spPr>
          <a:xfrm>
            <a:off x="1093351" y="527577"/>
            <a:ext cx="806024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1</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、音乐</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rPr>
              <a:t>作品（B）</a:t>
            </a: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rPr>
              <a:t>是指歌曲、交响乐等能够演唱或者演奏的带词或者不带词的作品;代码为（B），音乐作品请上传PDF格式的词曲乐谱，并注明词作者曲作者。如果是MP3格式的作品类别为录音制品。</a:t>
            </a:r>
          </a:p>
        </p:txBody>
      </p:sp>
      <p:sp>
        <p:nvSpPr>
          <p:cNvPr id="18" name="矩形 17"/>
          <p:cNvSpPr/>
          <p:nvPr/>
        </p:nvSpPr>
        <p:spPr>
          <a:xfrm flipH="1">
            <a:off x="9388935" y="599114"/>
            <a:ext cx="1438275" cy="2441216"/>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0" name="标题 2"/>
          <p:cNvSpPr>
            <a:spLocks noGrp="1"/>
          </p:cNvSpPr>
          <p:nvPr/>
        </p:nvSpPr>
        <p:spPr>
          <a:xfrm>
            <a:off x="9388658" y="688936"/>
            <a:ext cx="1462405" cy="339609"/>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dirty="0">
                <a:ln>
                  <a:noFill/>
                </a:ln>
                <a:solidFill>
                  <a:srgbClr val="FF0000"/>
                </a:solidFill>
                <a:effectLst/>
                <a:uLnTx/>
                <a:uFillTx/>
                <a:latin typeface="黑体" panose="02010609060101010101" charset="-122"/>
                <a:ea typeface="黑体" panose="02010609060101010101" charset="-122"/>
                <a:cs typeface="+mj-cs"/>
              </a:rPr>
              <a:t>音乐作品</a:t>
            </a:r>
          </a:p>
        </p:txBody>
      </p:sp>
      <p:pic>
        <p:nvPicPr>
          <p:cNvPr id="26" name="图片 25"/>
          <p:cNvPicPr>
            <a:picLocks noChangeAspect="1"/>
          </p:cNvPicPr>
          <p:nvPr/>
        </p:nvPicPr>
        <p:blipFill>
          <a:blip r:embed="rId4" cstate="print"/>
          <a:stretch>
            <a:fillRect/>
          </a:stretch>
        </p:blipFill>
        <p:spPr>
          <a:xfrm>
            <a:off x="9415134" y="1193380"/>
            <a:ext cx="1385879" cy="183451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536" y="3105765"/>
            <a:ext cx="3205435" cy="288182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1985" y="3500120"/>
            <a:ext cx="3528060" cy="2487295"/>
          </a:xfrm>
          <a:prstGeom prst="rect">
            <a:avLst/>
          </a:prstGeom>
        </p:spPr>
      </p:pic>
      <p:sp>
        <p:nvSpPr>
          <p:cNvPr id="28" name="矩形 27"/>
          <p:cNvSpPr/>
          <p:nvPr/>
        </p:nvSpPr>
        <p:spPr>
          <a:xfrm flipH="1">
            <a:off x="1025532" y="2682076"/>
            <a:ext cx="3205439" cy="3305517"/>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9" name="标题 2"/>
          <p:cNvSpPr>
            <a:spLocks noGrp="1"/>
          </p:cNvSpPr>
          <p:nvPr/>
        </p:nvSpPr>
        <p:spPr>
          <a:xfrm>
            <a:off x="1192660" y="2699290"/>
            <a:ext cx="2871182" cy="549626"/>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音乐作品上传模式</a:t>
            </a:r>
            <a:endParaRPr kumimoji="0" lang="zh-CN" altLang="en-US" sz="2000" b="0" i="0" u="none" strike="noStrike" kern="1200" cap="none" spc="300" normalizeH="0" baseline="0" noProof="0" dirty="0">
              <a:ln>
                <a:noFill/>
              </a:ln>
              <a:solidFill>
                <a:srgbClr val="FF0000"/>
              </a:solidFill>
              <a:effectLst/>
              <a:uLnTx/>
              <a:uFillTx/>
              <a:latin typeface="黑体" panose="02010609060101010101" charset="-122"/>
              <a:ea typeface="黑体" panose="02010609060101010101" charset="-122"/>
              <a:cs typeface="+mj-cs"/>
            </a:endParaRPr>
          </a:p>
        </p:txBody>
      </p:sp>
      <p:sp>
        <p:nvSpPr>
          <p:cNvPr id="31" name="矩形 30"/>
          <p:cNvSpPr/>
          <p:nvPr/>
        </p:nvSpPr>
        <p:spPr>
          <a:xfrm flipH="1">
            <a:off x="8291626" y="3130152"/>
            <a:ext cx="3498174" cy="2866694"/>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2" name="标题 2"/>
          <p:cNvSpPr>
            <a:spLocks noGrp="1"/>
          </p:cNvSpPr>
          <p:nvPr/>
        </p:nvSpPr>
        <p:spPr>
          <a:xfrm>
            <a:off x="8694356" y="3138324"/>
            <a:ext cx="2663053" cy="469748"/>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音乐作品登记证书</a:t>
            </a:r>
            <a:endParaRPr kumimoji="0" lang="zh-CN" altLang="en-US" sz="2000" b="0" i="0" u="none" strike="noStrike" kern="1200" cap="none" spc="300" normalizeH="0" baseline="0" noProof="0" dirty="0">
              <a:ln>
                <a:noFill/>
              </a:ln>
              <a:solidFill>
                <a:srgbClr val="FF0000"/>
              </a:solidFill>
              <a:effectLst/>
              <a:uLnTx/>
              <a:uFillTx/>
              <a:latin typeface="黑体" panose="02010609060101010101" charset="-122"/>
              <a:ea typeface="黑体" panose="02010609060101010101" charset="-122"/>
              <a:cs typeface="+mj-cs"/>
            </a:endParaRPr>
          </a:p>
        </p:txBody>
      </p:sp>
      <p:sp>
        <p:nvSpPr>
          <p:cNvPr id="16" name="文本框 15"/>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（二）音乐作品定义及注意事项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5397" y="3138324"/>
            <a:ext cx="2370308" cy="2864768"/>
          </a:xfrm>
          <a:prstGeom prst="rect">
            <a:avLst/>
          </a:prstGeom>
        </p:spPr>
      </p:pic>
      <p:sp>
        <p:nvSpPr>
          <p:cNvPr id="19" name="矩形 18"/>
          <p:cNvSpPr/>
          <p:nvPr/>
        </p:nvSpPr>
        <p:spPr>
          <a:xfrm flipH="1">
            <a:off x="5047231" y="2699289"/>
            <a:ext cx="2398474" cy="3305517"/>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2" name="标题 2"/>
          <p:cNvSpPr>
            <a:spLocks noGrp="1"/>
          </p:cNvSpPr>
          <p:nvPr/>
        </p:nvSpPr>
        <p:spPr>
          <a:xfrm>
            <a:off x="5278479" y="2690864"/>
            <a:ext cx="1978497" cy="414900"/>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音乐作品样稿</a:t>
            </a:r>
            <a:endParaRPr kumimoji="0" lang="zh-CN" altLang="en-US" sz="2000" b="0" i="0" u="none" strike="noStrike" kern="1200" cap="none" spc="300" normalizeH="0" baseline="0" noProof="0" dirty="0">
              <a:ln>
                <a:noFill/>
              </a:ln>
              <a:solidFill>
                <a:srgbClr val="FF0000"/>
              </a:solidFill>
              <a:effectLst/>
              <a:uLnTx/>
              <a:uFillTx/>
              <a:latin typeface="黑体" panose="02010609060101010101" charset="-122"/>
              <a:ea typeface="黑体" panose="02010609060101010101" charset="-122"/>
              <a:cs typeface="+mj-cs"/>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23" name="文本框 22"/>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8144669" y="4821385"/>
            <a:ext cx="3355037" cy="813026"/>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17" name="圆角矩形 16"/>
          <p:cNvSpPr/>
          <p:nvPr/>
        </p:nvSpPr>
        <p:spPr>
          <a:xfrm>
            <a:off x="4727861" y="4821385"/>
            <a:ext cx="2432305" cy="813026"/>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15" name="圆角矩形 14"/>
          <p:cNvSpPr/>
          <p:nvPr/>
        </p:nvSpPr>
        <p:spPr>
          <a:xfrm>
            <a:off x="1103630" y="4848848"/>
            <a:ext cx="3130641" cy="801859"/>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5" name="文本框 4"/>
          <p:cNvSpPr txBox="1"/>
          <p:nvPr/>
        </p:nvSpPr>
        <p:spPr>
          <a:xfrm>
            <a:off x="922655" y="865496"/>
            <a:ext cx="309880" cy="491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600" b="1" i="0" u="none" strike="noStrike" kern="1200" cap="none" spc="0" normalizeH="0" baseline="0" noProof="0" dirty="0">
              <a:ln>
                <a:noFill/>
              </a:ln>
              <a:solidFill>
                <a:srgbClr val="5B9BD5">
                  <a:lumMod val="50000"/>
                </a:srgbClr>
              </a:solidFill>
              <a:effectLst/>
              <a:uLnTx/>
              <a:uFillTx/>
              <a:latin typeface="楷体" panose="02010609060101010101" charset="-122"/>
              <a:ea typeface="楷体" panose="02010609060101010101" charset="-122"/>
              <a:cs typeface="华文楷体" panose="02010600040101010101" charset="-122"/>
            </a:endParaRPr>
          </a:p>
        </p:txBody>
      </p:sp>
      <p:sp>
        <p:nvSpPr>
          <p:cNvPr id="10" name="矩形 9"/>
          <p:cNvSpPr/>
          <p:nvPr/>
        </p:nvSpPr>
        <p:spPr>
          <a:xfrm>
            <a:off x="922655" y="452472"/>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3" name="矩形 2"/>
          <p:cNvSpPr/>
          <p:nvPr/>
        </p:nvSpPr>
        <p:spPr>
          <a:xfrm>
            <a:off x="1103630" y="603885"/>
            <a:ext cx="3202305" cy="3987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2</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、音乐作品登记注意事项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文本框 19"/>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pic>
        <p:nvPicPr>
          <p:cNvPr id="21" name="Picture 1"/>
          <p:cNvPicPr>
            <a:picLocks noChangeAspect="1" noChangeArrowheads="1"/>
          </p:cNvPicPr>
          <p:nvPr/>
        </p:nvPicPr>
        <p:blipFill>
          <a:blip r:embed="rId4" cstate="print"/>
          <a:srcRect/>
          <a:stretch>
            <a:fillRect/>
          </a:stretch>
        </p:blipFill>
        <p:spPr bwMode="auto">
          <a:xfrm>
            <a:off x="4620978" y="1481397"/>
            <a:ext cx="2539188" cy="3037779"/>
          </a:xfrm>
          <a:prstGeom prst="rect">
            <a:avLst/>
          </a:prstGeom>
          <a:noFill/>
          <a:ln w="38100">
            <a:solidFill>
              <a:srgbClr val="2367B9"/>
            </a:solidFill>
            <a:miter lim="800000"/>
            <a:headEnd/>
            <a:tailEnd/>
          </a:ln>
        </p:spPr>
      </p:pic>
      <p:pic>
        <p:nvPicPr>
          <p:cNvPr id="23" name="Picture 1"/>
          <p:cNvPicPr>
            <a:picLocks noChangeAspect="1" noChangeArrowheads="1"/>
          </p:cNvPicPr>
          <p:nvPr/>
        </p:nvPicPr>
        <p:blipFill>
          <a:blip r:embed="rId5" cstate="print"/>
          <a:srcRect/>
          <a:stretch>
            <a:fillRect/>
          </a:stretch>
        </p:blipFill>
        <p:spPr bwMode="auto">
          <a:xfrm>
            <a:off x="1444951" y="1471020"/>
            <a:ext cx="2447998" cy="3048156"/>
          </a:xfrm>
          <a:prstGeom prst="rect">
            <a:avLst/>
          </a:prstGeom>
          <a:noFill/>
          <a:ln w="38100">
            <a:solidFill>
              <a:srgbClr val="2367B9"/>
            </a:solidFill>
            <a:miter lim="800000"/>
            <a:headEnd/>
            <a:tailEnd/>
          </a:ln>
        </p:spPr>
      </p:pic>
      <p:sp>
        <p:nvSpPr>
          <p:cNvPr id="13" name="文本框 12"/>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（二）音乐作品定义及注意事项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4" name="矩形 3"/>
          <p:cNvSpPr/>
          <p:nvPr/>
        </p:nvSpPr>
        <p:spPr>
          <a:xfrm>
            <a:off x="1165589" y="4916128"/>
            <a:ext cx="2954655" cy="646331"/>
          </a:xfrm>
          <a:prstGeom prst="rect">
            <a:avLst/>
          </a:prstGeom>
        </p:spPr>
        <p:txBody>
          <a:bodyPr wrap="none">
            <a:spAutoFit/>
          </a:bodyPr>
          <a:lstStyle/>
          <a:p>
            <a:pPr marL="0" marR="0" lvl="0" indent="0" algn="ctr" defTabSz="914400" rtl="0" eaLnBrk="1" fontAlgn="auto" latinLnBrk="0" hangingPunct="1">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著作权人作词，</a:t>
            </a:r>
            <a:endParaRPr kumimoji="0" lang="en-US" altLang="zh-CN"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作曲必须原创或者得到授权</a:t>
            </a:r>
          </a:p>
        </p:txBody>
      </p:sp>
      <p:sp>
        <p:nvSpPr>
          <p:cNvPr id="6" name="矩形 5"/>
          <p:cNvSpPr/>
          <p:nvPr/>
        </p:nvSpPr>
        <p:spPr>
          <a:xfrm>
            <a:off x="4928350" y="4912313"/>
            <a:ext cx="20313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  非遗合唱作品，</a:t>
            </a:r>
            <a:endParaRPr kumimoji="0" lang="en-US" altLang="zh-CN"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不能来作版权登记</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矩形 6"/>
          <p:cNvSpPr/>
          <p:nvPr/>
        </p:nvSpPr>
        <p:spPr>
          <a:xfrm>
            <a:off x="8144669" y="4904732"/>
            <a:ext cx="3416320" cy="646331"/>
          </a:xfrm>
          <a:prstGeom prst="rect">
            <a:avLst/>
          </a:prstGeom>
        </p:spPr>
        <p:txBody>
          <a:bodyPr wrap="none">
            <a:spAutoFit/>
          </a:bodyPr>
          <a:lstStyle/>
          <a:p>
            <a:r>
              <a:rPr lang="zh-CN" altLang="en-US"/>
              <a:t>      </a:t>
            </a:r>
            <a:r>
              <a:rPr lang="zh-CN" altLang="en-US">
                <a:solidFill>
                  <a:schemeClr val="bg1"/>
                </a:solidFill>
                <a:latin typeface="+mj-ea"/>
                <a:ea typeface="+mj-ea"/>
              </a:rPr>
              <a:t>作者姓名用了艺名或笔名</a:t>
            </a:r>
            <a:endParaRPr lang="en-US" altLang="zh-CN">
              <a:solidFill>
                <a:schemeClr val="bg1"/>
              </a:solidFill>
              <a:latin typeface="+mj-ea"/>
              <a:ea typeface="+mj-ea"/>
            </a:endParaRPr>
          </a:p>
          <a:p>
            <a:r>
              <a:rPr lang="zh-CN" altLang="en-US">
                <a:solidFill>
                  <a:schemeClr val="bg1"/>
                </a:solidFill>
                <a:latin typeface="+mj-ea"/>
                <a:ea typeface="+mj-ea"/>
              </a:rPr>
              <a:t>作者姓名只能用与注册时的名字</a:t>
            </a:r>
          </a:p>
        </p:txBody>
      </p:sp>
      <p:pic>
        <p:nvPicPr>
          <p:cNvPr id="8" name="图片 7"/>
          <p:cNvPicPr>
            <a:picLocks noChangeAspect="1"/>
          </p:cNvPicPr>
          <p:nvPr/>
        </p:nvPicPr>
        <p:blipFill>
          <a:blip r:embed="rId6"/>
          <a:stretch>
            <a:fillRect/>
          </a:stretch>
        </p:blipFill>
        <p:spPr>
          <a:xfrm>
            <a:off x="8039598" y="1471020"/>
            <a:ext cx="3521391" cy="3031500"/>
          </a:xfrm>
          <a:prstGeom prst="rect">
            <a:avLst/>
          </a:prstGeom>
          <a:ln w="38100">
            <a:solidFill>
              <a:srgbClr val="304699"/>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2"/>
          <p:cNvSpPr txBox="1"/>
          <p:nvPr/>
        </p:nvSpPr>
        <p:spPr>
          <a:xfrm>
            <a:off x="1069161" y="481965"/>
            <a:ext cx="10064889" cy="1314206"/>
          </a:xfrm>
          <a:prstGeom prst="rect">
            <a:avLst/>
          </a:prstGeom>
          <a:noFill/>
        </p:spPr>
        <p:txBody>
          <a:bodyPr wrap="square" rtlCol="0">
            <a:spAutoFit/>
          </a:bodyPr>
          <a:lstStyle/>
          <a:p>
            <a:r>
              <a:rPr lang="en-US" altLang="zh-CN" sz="2000" b="1">
                <a:latin typeface="+mj-ea"/>
                <a:ea typeface="+mj-ea"/>
                <a:cs typeface="+mj-ea"/>
              </a:rPr>
              <a:t>1</a:t>
            </a:r>
            <a:r>
              <a:rPr lang="zh-CN" altLang="en-US" sz="2000" b="1">
                <a:latin typeface="+mj-ea"/>
                <a:ea typeface="+mj-ea"/>
                <a:cs typeface="+mj-ea"/>
              </a:rPr>
              <a:t>、美术</a:t>
            </a:r>
            <a:r>
              <a:rPr lang="zh-CN" altLang="en-US" sz="2000" b="1" dirty="0">
                <a:latin typeface="+mj-ea"/>
                <a:ea typeface="+mj-ea"/>
                <a:cs typeface="+mj-ea"/>
              </a:rPr>
              <a:t>作品（F）</a:t>
            </a:r>
            <a:endParaRPr lang="en-US" altLang="zh-CN" sz="2000" b="1" dirty="0">
              <a:latin typeface="+mj-ea"/>
              <a:ea typeface="+mj-ea"/>
              <a:cs typeface="+mj-ea"/>
            </a:endParaRPr>
          </a:p>
          <a:p>
            <a:pPr>
              <a:lnSpc>
                <a:spcPct val="165000"/>
              </a:lnSpc>
              <a:spcBef>
                <a:spcPts val="0"/>
              </a:spcBef>
              <a:spcAft>
                <a:spcPts val="0"/>
              </a:spcAft>
            </a:pPr>
            <a:r>
              <a:rPr lang="zh-CN" altLang="en-US" dirty="0">
                <a:latin typeface="+mj-ea"/>
                <a:ea typeface="+mj-ea"/>
                <a:cs typeface="+mj-ea"/>
              </a:rPr>
              <a:t>是指绘画、书法、雕塑等以线条、色彩或者其他方式构成的有审美意义的平面或者立体的造型艺术作品，代码为（</a:t>
            </a:r>
            <a:r>
              <a:rPr lang="zh-CN" altLang="en-US">
                <a:latin typeface="+mj-ea"/>
                <a:ea typeface="+mj-ea"/>
                <a:cs typeface="+mj-ea"/>
              </a:rPr>
              <a:t>F），</a:t>
            </a:r>
            <a:r>
              <a:rPr lang="zh-CN" altLang="en-US">
                <a:solidFill>
                  <a:prstClr val="black"/>
                </a:solidFill>
                <a:latin typeface="+mj-ea"/>
                <a:ea typeface="+mj-ea"/>
                <a:cs typeface="+mj-ea"/>
              </a:rPr>
              <a:t>常见美术作品：刺绣、绘画、书法、雕刻、海报、陶瓷等。</a:t>
            </a:r>
            <a:endParaRPr lang="en-US" altLang="zh-CN" b="1" dirty="0">
              <a:solidFill>
                <a:schemeClr val="tx1"/>
              </a:solidFill>
              <a:latin typeface="+mj-ea"/>
              <a:ea typeface="+mj-ea"/>
              <a:cs typeface="+mj-ea"/>
            </a:endParaRPr>
          </a:p>
        </p:txBody>
      </p:sp>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3" name="矩形 22"/>
          <p:cNvSpPr/>
          <p:nvPr/>
        </p:nvSpPr>
        <p:spPr>
          <a:xfrm flipH="1">
            <a:off x="9890992" y="1917638"/>
            <a:ext cx="1885258" cy="3140466"/>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1">
                  <a:lumMod val="50000"/>
                </a:schemeClr>
              </a:solidFill>
              <a:latin typeface="Arial" panose="020B0604020202020204" pitchFamily="34" charset="0"/>
              <a:ea typeface="微软雅黑" panose="020B0503020204020204" charset="-122"/>
              <a:sym typeface="Arial" panose="020B0604020202020204" pitchFamily="34" charset="0"/>
            </a:endParaRPr>
          </a:p>
        </p:txBody>
      </p:sp>
      <p:pic>
        <p:nvPicPr>
          <p:cNvPr id="29" name="图片 28"/>
          <p:cNvPicPr>
            <a:picLocks noChangeAspect="1"/>
          </p:cNvPicPr>
          <p:nvPr/>
        </p:nvPicPr>
        <p:blipFill>
          <a:blip r:embed="rId4" cstate="print"/>
          <a:stretch>
            <a:fillRect/>
          </a:stretch>
        </p:blipFill>
        <p:spPr>
          <a:xfrm>
            <a:off x="9915620" y="2489548"/>
            <a:ext cx="1836000" cy="2540227"/>
          </a:xfrm>
          <a:prstGeom prst="rect">
            <a:avLst/>
          </a:prstGeom>
          <a:ln>
            <a:solidFill>
              <a:srgbClr val="2367B9"/>
            </a:solidFill>
          </a:ln>
        </p:spPr>
      </p:pic>
      <p:sp>
        <p:nvSpPr>
          <p:cNvPr id="36" name="标题 2"/>
          <p:cNvSpPr>
            <a:spLocks noGrp="1"/>
          </p:cNvSpPr>
          <p:nvPr/>
        </p:nvSpPr>
        <p:spPr>
          <a:xfrm>
            <a:off x="9875177" y="2025015"/>
            <a:ext cx="1916887" cy="436204"/>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ctr"/>
            <a:r>
              <a:rPr lang="zh-CN" altLang="en-US" sz="2400" dirty="0">
                <a:solidFill>
                  <a:srgbClr val="FF0000"/>
                </a:solidFill>
                <a:effectLst/>
                <a:latin typeface="黑体" panose="02010609060101010101" charset="-122"/>
                <a:ea typeface="黑体" panose="02010609060101010101" charset="-122"/>
              </a:rPr>
              <a:t>美术作品</a:t>
            </a:r>
          </a:p>
        </p:txBody>
      </p:sp>
      <p:sp>
        <p:nvSpPr>
          <p:cNvPr id="13" name="文本框 12"/>
          <p:cNvSpPr txBox="1"/>
          <p:nvPr/>
        </p:nvSpPr>
        <p:spPr>
          <a:xfrm>
            <a:off x="864474" y="35263"/>
            <a:ext cx="3775393" cy="400110"/>
          </a:xfrm>
          <a:prstGeom prst="rect">
            <a:avLst/>
          </a:prstGeom>
          <a:noFill/>
        </p:spPr>
        <p:txBody>
          <a:bodyPr wrap="none" rtlCol="0" anchor="t">
            <a:spAutoFit/>
          </a:bodyPr>
          <a:lstStyle/>
          <a:p>
            <a:r>
              <a:rPr lang="zh-CN" altLang="en-US" sz="2000" b="1">
                <a:latin typeface="微软雅黑" panose="020B0503020204020204" charset="-122"/>
                <a:ea typeface="微软雅黑" panose="020B0503020204020204" charset="-122"/>
                <a:sym typeface="+mn-ea"/>
              </a:rPr>
              <a:t>（三）美术作品定义及注意事项</a:t>
            </a:r>
            <a:endParaRPr lang="zh-CN" altLang="en-US" sz="2000" b="1" dirty="0">
              <a:latin typeface="微软雅黑" panose="020B0503020204020204" charset="-122"/>
              <a:ea typeface="微软雅黑" panose="020B0503020204020204" charset="-122"/>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4" name="文本框 13"/>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
        <p:nvSpPr>
          <p:cNvPr id="15" name="文本框 2"/>
          <p:cNvSpPr txBox="1"/>
          <p:nvPr/>
        </p:nvSpPr>
        <p:spPr>
          <a:xfrm>
            <a:off x="1069161" y="1796171"/>
            <a:ext cx="8678154" cy="4821320"/>
          </a:xfrm>
          <a:prstGeom prst="rect">
            <a:avLst/>
          </a:prstGeom>
          <a:noFill/>
        </p:spPr>
        <p:txBody>
          <a:bodyPr wrap="square" rtlCol="0">
            <a:spAutoFit/>
          </a:bodyPr>
          <a:lstStyle/>
          <a:p>
            <a:pPr>
              <a:lnSpc>
                <a:spcPct val="165000"/>
              </a:lnSpc>
              <a:spcBef>
                <a:spcPts val="0"/>
              </a:spcBef>
              <a:spcAft>
                <a:spcPts val="0"/>
              </a:spcAft>
            </a:pPr>
            <a:r>
              <a:rPr lang="zh-CN" altLang="en-US">
                <a:solidFill>
                  <a:prstClr val="black"/>
                </a:solidFill>
                <a:latin typeface="+mj-ea"/>
                <a:ea typeface="+mj-ea"/>
              </a:rPr>
              <a:t>● </a:t>
            </a:r>
            <a:r>
              <a:rPr lang="zh-CN" altLang="en-US">
                <a:latin typeface="+mj-ea"/>
                <a:ea typeface="+mj-ea"/>
                <a:cs typeface="+mj-ea"/>
              </a:rPr>
              <a:t>最</a:t>
            </a:r>
            <a:r>
              <a:rPr lang="zh-CN" altLang="en-US" dirty="0">
                <a:latin typeface="+mj-ea"/>
                <a:ea typeface="+mj-ea"/>
                <a:cs typeface="+mj-ea"/>
              </a:rPr>
              <a:t>常见的问题是将设计出来产品，如一个手链、吊坠、插花等，照一张照片上传为美术作品，此类作品直观来看，应归为摄影作品，如果著作权人要求登记成美术作品，怎么办，也可以登记，但记得同时上传成品前的设计草图，即可登记为美术作品。</a:t>
            </a:r>
          </a:p>
          <a:p>
            <a:pPr>
              <a:lnSpc>
                <a:spcPct val="165000"/>
              </a:lnSpc>
              <a:spcBef>
                <a:spcPts val="0"/>
              </a:spcBef>
              <a:spcAft>
                <a:spcPts val="0"/>
              </a:spcAft>
            </a:pPr>
            <a:r>
              <a:rPr lang="zh-CN" altLang="en-US">
                <a:solidFill>
                  <a:prstClr val="black"/>
                </a:solidFill>
                <a:latin typeface="+mj-ea"/>
                <a:ea typeface="+mj-ea"/>
              </a:rPr>
              <a:t>● </a:t>
            </a:r>
            <a:r>
              <a:rPr lang="zh-CN" altLang="en-US">
                <a:latin typeface="+mj-ea"/>
                <a:ea typeface="+mj-ea"/>
                <a:cs typeface="+mj-ea"/>
              </a:rPr>
              <a:t>美术</a:t>
            </a:r>
            <a:r>
              <a:rPr lang="zh-CN" altLang="en-US" dirty="0">
                <a:latin typeface="+mj-ea"/>
                <a:ea typeface="+mj-ea"/>
                <a:cs typeface="+mj-ea"/>
              </a:rPr>
              <a:t>作品还有利用图片库的资料来创作，比如海报，这类情况一定要将图片资料的来源写在创作过程中。</a:t>
            </a:r>
          </a:p>
          <a:p>
            <a:pPr>
              <a:lnSpc>
                <a:spcPct val="165000"/>
              </a:lnSpc>
              <a:spcBef>
                <a:spcPts val="0"/>
              </a:spcBef>
              <a:spcAft>
                <a:spcPts val="0"/>
              </a:spcAft>
            </a:pPr>
            <a:r>
              <a:rPr lang="zh-CN" altLang="en-US">
                <a:solidFill>
                  <a:prstClr val="black"/>
                </a:solidFill>
                <a:latin typeface="+mj-ea"/>
                <a:ea typeface="+mj-ea"/>
              </a:rPr>
              <a:t>● </a:t>
            </a:r>
            <a:r>
              <a:rPr lang="zh-CN" altLang="en-US">
                <a:latin typeface="+mj-ea"/>
                <a:ea typeface="+mj-ea"/>
                <a:cs typeface="+mj-ea"/>
              </a:rPr>
              <a:t>美术</a:t>
            </a:r>
            <a:r>
              <a:rPr lang="zh-CN" altLang="en-US" dirty="0">
                <a:latin typeface="+mj-ea"/>
                <a:ea typeface="+mj-ea"/>
                <a:cs typeface="+mj-ea"/>
              </a:rPr>
              <a:t>作品特例，利用非物质文化遗产技艺创作的作品，如建水紫陶、掐丝珐琅画，滇绣等，此类作品是用非物质文化遗产技艺进行的二次创作，作品原稿有著作权人的，在征得原著作权人授权后，可以登记成美术作品，如果作品原稿是公版进行二次创作可以登记为美术作品。</a:t>
            </a:r>
            <a:endParaRPr lang="zh-CN" altLang="en-US" dirty="0">
              <a:latin typeface="+mj-ea"/>
              <a:ea typeface="+mj-ea"/>
            </a:endParaRPr>
          </a:p>
          <a:p>
            <a:pPr>
              <a:lnSpc>
                <a:spcPct val="150000"/>
              </a:lnSpc>
            </a:pPr>
            <a:endParaRPr lang="en-US" altLang="zh-CN" sz="1600" b="1" dirty="0">
              <a:solidFill>
                <a:schemeClr val="tx1"/>
              </a:solidFill>
              <a:latin typeface="+mj-ea"/>
              <a:ea typeface="+mj-ea"/>
              <a:cs typeface="+mj-ea"/>
            </a:endParaRPr>
          </a:p>
          <a:p>
            <a:endParaRPr lang="zh-CN" altLang="en-US" sz="1600" b="1" dirty="0">
              <a:solidFill>
                <a:schemeClr val="tx1"/>
              </a:solidFill>
              <a:latin typeface="+mj-ea"/>
              <a:ea typeface="+mj-ea"/>
              <a:cs typeface="+mj-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2"/>
          <p:cNvSpPr txBox="1"/>
          <p:nvPr/>
        </p:nvSpPr>
        <p:spPr>
          <a:xfrm>
            <a:off x="992830" y="590887"/>
            <a:ext cx="3595607" cy="646331"/>
          </a:xfrm>
          <a:prstGeom prst="rect">
            <a:avLst/>
          </a:prstGeom>
          <a:noFill/>
        </p:spPr>
        <p:txBody>
          <a:bodyPr wrap="square" rtlCol="0">
            <a:spAutoFit/>
          </a:bodyPr>
          <a:lstStyle/>
          <a:p>
            <a:r>
              <a:rPr lang="en-US" altLang="zh-CN" sz="2000" b="1">
                <a:latin typeface="+mj-ea"/>
                <a:ea typeface="+mj-ea"/>
                <a:cs typeface="+mj-ea"/>
              </a:rPr>
              <a:t>2</a:t>
            </a:r>
            <a:r>
              <a:rPr lang="zh-CN" altLang="en-US" sz="2000" b="1">
                <a:latin typeface="+mj-ea"/>
                <a:ea typeface="+mj-ea"/>
                <a:cs typeface="+mj-ea"/>
              </a:rPr>
              <a:t>、常见美术</a:t>
            </a:r>
            <a:r>
              <a:rPr lang="zh-CN" altLang="en-US" sz="2000" b="1" dirty="0">
                <a:latin typeface="+mj-ea"/>
                <a:ea typeface="+mj-ea"/>
                <a:cs typeface="+mj-ea"/>
              </a:rPr>
              <a:t>作品（</a:t>
            </a:r>
            <a:r>
              <a:rPr lang="zh-CN" altLang="en-US" sz="2000" b="1">
                <a:latin typeface="+mj-ea"/>
                <a:ea typeface="+mj-ea"/>
                <a:cs typeface="+mj-ea"/>
              </a:rPr>
              <a:t>F）类别</a:t>
            </a:r>
            <a:endParaRPr lang="en-US" altLang="zh-CN" sz="2000" b="1" dirty="0">
              <a:latin typeface="+mj-ea"/>
              <a:ea typeface="+mj-ea"/>
              <a:cs typeface="+mj-ea"/>
            </a:endParaRPr>
          </a:p>
          <a:p>
            <a:endParaRPr lang="zh-CN" altLang="en-US" sz="1600" b="1" dirty="0">
              <a:solidFill>
                <a:schemeClr val="tx1"/>
              </a:solidFill>
              <a:latin typeface="+mj-ea"/>
              <a:ea typeface="+mj-ea"/>
              <a:cs typeface="+mj-ea"/>
            </a:endParaRPr>
          </a:p>
        </p:txBody>
      </p:sp>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295" y="1992213"/>
            <a:ext cx="2062419" cy="1762724"/>
          </a:xfrm>
          <a:prstGeom prst="rect">
            <a:avLst/>
          </a:prstGeom>
        </p:spPr>
      </p:pic>
      <p:sp>
        <p:nvSpPr>
          <p:cNvPr id="13" name="矩形 12"/>
          <p:cNvSpPr/>
          <p:nvPr/>
        </p:nvSpPr>
        <p:spPr>
          <a:xfrm flipH="1">
            <a:off x="753990" y="1505823"/>
            <a:ext cx="2059478" cy="2249114"/>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14" name="标题 2"/>
          <p:cNvSpPr>
            <a:spLocks noGrp="1"/>
          </p:cNvSpPr>
          <p:nvPr/>
        </p:nvSpPr>
        <p:spPr>
          <a:xfrm>
            <a:off x="510257" y="1505823"/>
            <a:ext cx="2508493" cy="837133"/>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ctr"/>
            <a:r>
              <a:rPr lang="zh-CN" altLang="en-US" sz="2400">
                <a:solidFill>
                  <a:srgbClr val="FF0000"/>
                </a:solidFill>
                <a:effectLst/>
                <a:latin typeface="黑体" panose="02010609060101010101" charset="-122"/>
                <a:ea typeface="黑体" panose="02010609060101010101" charset="-122"/>
              </a:rPr>
              <a:t>刺  绣</a:t>
            </a:r>
            <a:endParaRPr lang="zh-CN" altLang="en-US" sz="2400" dirty="0">
              <a:solidFill>
                <a:srgbClr val="FF0000"/>
              </a:solidFill>
              <a:effectLst/>
              <a:latin typeface="黑体" panose="02010609060101010101" charset="-122"/>
              <a:ea typeface="黑体" panose="02010609060101010101" charset="-122"/>
            </a:endParaRPr>
          </a:p>
        </p:txBody>
      </p:sp>
      <p:sp>
        <p:nvSpPr>
          <p:cNvPr id="19" name="矩形 18"/>
          <p:cNvSpPr/>
          <p:nvPr/>
        </p:nvSpPr>
        <p:spPr>
          <a:xfrm flipH="1">
            <a:off x="3443605" y="1649730"/>
            <a:ext cx="1788795" cy="1771015"/>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20" name="标题 2"/>
          <p:cNvSpPr>
            <a:spLocks noGrp="1"/>
          </p:cNvSpPr>
          <p:nvPr/>
        </p:nvSpPr>
        <p:spPr>
          <a:xfrm>
            <a:off x="3108387" y="1657883"/>
            <a:ext cx="2508493" cy="837133"/>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ctr"/>
            <a:r>
              <a:rPr lang="zh-CN" altLang="en-US" sz="2400">
                <a:solidFill>
                  <a:srgbClr val="FF0000"/>
                </a:solidFill>
                <a:effectLst/>
                <a:latin typeface="黑体" panose="02010609060101010101" charset="-122"/>
                <a:ea typeface="黑体" panose="02010609060101010101" charset="-122"/>
              </a:rPr>
              <a:t>雕  刻</a:t>
            </a:r>
            <a:endParaRPr lang="zh-CN" altLang="en-US" sz="2400" dirty="0">
              <a:solidFill>
                <a:srgbClr val="FF0000"/>
              </a:solidFill>
              <a:effectLst/>
              <a:latin typeface="黑体" panose="02010609060101010101" charset="-122"/>
              <a:ea typeface="黑体" panose="02010609060101010101" charset="-122"/>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2180" y="2113915"/>
            <a:ext cx="1720215" cy="1269365"/>
          </a:xfrm>
          <a:prstGeom prst="rect">
            <a:avLst/>
          </a:prstGeom>
        </p:spPr>
      </p:pic>
      <p:sp>
        <p:nvSpPr>
          <p:cNvPr id="21" name="矩形 20"/>
          <p:cNvSpPr/>
          <p:nvPr/>
        </p:nvSpPr>
        <p:spPr>
          <a:xfrm flipH="1">
            <a:off x="6296841" y="900108"/>
            <a:ext cx="2059478" cy="3253382"/>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22" name="标题 2"/>
          <p:cNvSpPr>
            <a:spLocks noGrp="1"/>
          </p:cNvSpPr>
          <p:nvPr/>
        </p:nvSpPr>
        <p:spPr>
          <a:xfrm>
            <a:off x="6053108" y="900109"/>
            <a:ext cx="2508493" cy="486390"/>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ctr"/>
            <a:r>
              <a:rPr lang="zh-CN" altLang="en-US" sz="2400">
                <a:solidFill>
                  <a:srgbClr val="FF0000"/>
                </a:solidFill>
                <a:effectLst/>
                <a:latin typeface="黑体" panose="02010609060101010101" charset="-122"/>
                <a:ea typeface="黑体" panose="02010609060101010101" charset="-122"/>
              </a:rPr>
              <a:t>海  报</a:t>
            </a:r>
            <a:endParaRPr lang="zh-CN" altLang="en-US" sz="2400" dirty="0">
              <a:solidFill>
                <a:srgbClr val="FF0000"/>
              </a:solidFill>
              <a:effectLst/>
              <a:latin typeface="黑体" panose="02010609060101010101" charset="-122"/>
              <a:ea typeface="黑体" panose="02010609060101010101" charset="-122"/>
            </a:endParaRPr>
          </a:p>
        </p:txBody>
      </p:sp>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536" t="2357" r="4473"/>
          <a:stretch>
            <a:fillRect/>
          </a:stretch>
        </p:blipFill>
        <p:spPr>
          <a:xfrm>
            <a:off x="6314621" y="1413620"/>
            <a:ext cx="2020108" cy="2701762"/>
          </a:xfrm>
          <a:prstGeom prst="rect">
            <a:avLst/>
          </a:prstGeom>
        </p:spPr>
      </p:pic>
      <p:sp>
        <p:nvSpPr>
          <p:cNvPr id="25" name="矩形 24"/>
          <p:cNvSpPr/>
          <p:nvPr/>
        </p:nvSpPr>
        <p:spPr>
          <a:xfrm flipH="1">
            <a:off x="753746" y="4069653"/>
            <a:ext cx="2059478" cy="1744341"/>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5" name="矩形 4"/>
          <p:cNvSpPr/>
          <p:nvPr/>
        </p:nvSpPr>
        <p:spPr>
          <a:xfrm>
            <a:off x="1229486" y="4069653"/>
            <a:ext cx="1107997" cy="461665"/>
          </a:xfrm>
          <a:prstGeom prst="rect">
            <a:avLst/>
          </a:prstGeom>
        </p:spPr>
        <p:txBody>
          <a:bodyPr wrap="none">
            <a:spAutoFit/>
          </a:bodyPr>
          <a:lstStyle/>
          <a:p>
            <a:pPr algn="ctr"/>
            <a:r>
              <a:rPr lang="zh-CN" altLang="en-US" sz="2400">
                <a:solidFill>
                  <a:srgbClr val="FF0000"/>
                </a:solidFill>
                <a:latin typeface="黑体" panose="02010609060101010101" charset="-122"/>
                <a:ea typeface="黑体" panose="02010609060101010101" charset="-122"/>
              </a:rPr>
              <a:t>绘  画</a:t>
            </a:r>
            <a:endParaRPr lang="zh-CN" altLang="en-US" sz="2400" dirty="0">
              <a:solidFill>
                <a:srgbClr val="FF0000"/>
              </a:solidFill>
              <a:latin typeface="黑体" panose="02010609060101010101" charset="-122"/>
              <a:ea typeface="黑体" panose="02010609060101010101" charset="-122"/>
            </a:endParaRPr>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334" y="4574425"/>
            <a:ext cx="2014300" cy="1239569"/>
          </a:xfrm>
          <a:prstGeom prst="rect">
            <a:avLst/>
          </a:prstGeom>
        </p:spPr>
      </p:pic>
      <p:sp>
        <p:nvSpPr>
          <p:cNvPr id="28" name="矩形 27"/>
          <p:cNvSpPr/>
          <p:nvPr/>
        </p:nvSpPr>
        <p:spPr>
          <a:xfrm flipH="1">
            <a:off x="6296894" y="4612912"/>
            <a:ext cx="2059478" cy="1261407"/>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30" name="矩形 29"/>
          <p:cNvSpPr/>
          <p:nvPr/>
        </p:nvSpPr>
        <p:spPr>
          <a:xfrm>
            <a:off x="6618746" y="4612912"/>
            <a:ext cx="1415772" cy="461665"/>
          </a:xfrm>
          <a:prstGeom prst="rect">
            <a:avLst/>
          </a:prstGeom>
        </p:spPr>
        <p:txBody>
          <a:bodyPr wrap="none">
            <a:spAutoFit/>
          </a:bodyPr>
          <a:lstStyle/>
          <a:p>
            <a:pPr algn="ctr"/>
            <a:r>
              <a:rPr lang="zh-CN" altLang="en-US" sz="2400">
                <a:solidFill>
                  <a:srgbClr val="FF0000"/>
                </a:solidFill>
                <a:latin typeface="黑体" panose="02010609060101010101" charset="-122"/>
                <a:ea typeface="黑体" panose="02010609060101010101" charset="-122"/>
              </a:rPr>
              <a:t>毛笔书法</a:t>
            </a:r>
            <a:endParaRPr lang="zh-CN" altLang="en-US" sz="2400" dirty="0">
              <a:solidFill>
                <a:srgbClr val="FF0000"/>
              </a:solidFill>
              <a:latin typeface="黑体" panose="02010609060101010101" charset="-122"/>
              <a:ea typeface="黑体" panose="02010609060101010101" charset="-122"/>
            </a:endParaRPr>
          </a:p>
        </p:txBody>
      </p:sp>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8534" y="5095844"/>
            <a:ext cx="2016195" cy="778475"/>
          </a:xfrm>
          <a:prstGeom prst="rect">
            <a:avLst/>
          </a:prstGeom>
        </p:spPr>
      </p:pic>
      <p:sp>
        <p:nvSpPr>
          <p:cNvPr id="32" name="矩形 31"/>
          <p:cNvSpPr/>
          <p:nvPr/>
        </p:nvSpPr>
        <p:spPr>
          <a:xfrm flipH="1">
            <a:off x="3419475" y="3689350"/>
            <a:ext cx="1830705" cy="2307590"/>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33" name="矩形 32"/>
          <p:cNvSpPr/>
          <p:nvPr/>
        </p:nvSpPr>
        <p:spPr>
          <a:xfrm>
            <a:off x="3521075" y="3736975"/>
            <a:ext cx="1627505" cy="460375"/>
          </a:xfrm>
          <a:prstGeom prst="rect">
            <a:avLst/>
          </a:prstGeom>
        </p:spPr>
        <p:txBody>
          <a:bodyPr wrap="square">
            <a:spAutoFit/>
          </a:bodyPr>
          <a:lstStyle/>
          <a:p>
            <a:pPr algn="ctr"/>
            <a:r>
              <a:rPr lang="zh-CN" altLang="en-US" sz="2400">
                <a:solidFill>
                  <a:srgbClr val="FF0000"/>
                </a:solidFill>
                <a:latin typeface="黑体" panose="02010609060101010101" charset="-122"/>
                <a:ea typeface="黑体" panose="02010609060101010101" charset="-122"/>
              </a:rPr>
              <a:t>硬笔书法</a:t>
            </a:r>
            <a:endParaRPr lang="zh-CN" altLang="en-US" sz="2400" dirty="0">
              <a:solidFill>
                <a:srgbClr val="FF0000"/>
              </a:solidFill>
              <a:latin typeface="黑体" panose="02010609060101010101" charset="-122"/>
              <a:ea typeface="黑体" panose="02010609060101010101" charset="-122"/>
            </a:endParaRPr>
          </a:p>
        </p:txBody>
      </p:sp>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3605" y="4197350"/>
            <a:ext cx="1777365" cy="1777365"/>
          </a:xfrm>
          <a:prstGeom prst="rect">
            <a:avLst/>
          </a:prstGeom>
        </p:spPr>
      </p:pic>
      <p:sp>
        <p:nvSpPr>
          <p:cNvPr id="40" name="矩形 39"/>
          <p:cNvSpPr/>
          <p:nvPr/>
        </p:nvSpPr>
        <p:spPr>
          <a:xfrm flipH="1">
            <a:off x="9579609" y="974669"/>
            <a:ext cx="1420495" cy="2185091"/>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41" name="标题 2"/>
          <p:cNvSpPr>
            <a:spLocks noGrp="1"/>
          </p:cNvSpPr>
          <p:nvPr/>
        </p:nvSpPr>
        <p:spPr>
          <a:xfrm>
            <a:off x="9036280" y="996231"/>
            <a:ext cx="2508493" cy="837133"/>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ctr"/>
            <a:r>
              <a:rPr lang="zh-CN" altLang="en-US" sz="2400">
                <a:solidFill>
                  <a:srgbClr val="FF0000"/>
                </a:solidFill>
                <a:effectLst/>
                <a:latin typeface="黑体" panose="02010609060101010101" charset="-122"/>
                <a:ea typeface="黑体" panose="02010609060101010101" charset="-122"/>
              </a:rPr>
              <a:t>陶  瓷</a:t>
            </a:r>
            <a:endParaRPr lang="zh-CN" altLang="en-US" sz="2400" dirty="0">
              <a:solidFill>
                <a:srgbClr val="FF0000"/>
              </a:solidFill>
              <a:effectLst/>
              <a:latin typeface="黑体" panose="02010609060101010101" charset="-122"/>
              <a:ea typeface="黑体" panose="02010609060101010101" charset="-122"/>
            </a:endParaRPr>
          </a:p>
        </p:txBody>
      </p:sp>
      <p:sp>
        <p:nvSpPr>
          <p:cNvPr id="43" name="矩形 42"/>
          <p:cNvSpPr/>
          <p:nvPr/>
        </p:nvSpPr>
        <p:spPr>
          <a:xfrm flipH="1">
            <a:off x="9404350" y="3689350"/>
            <a:ext cx="1771650" cy="2175510"/>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45" name="标题 2"/>
          <p:cNvSpPr>
            <a:spLocks noGrp="1"/>
          </p:cNvSpPr>
          <p:nvPr/>
        </p:nvSpPr>
        <p:spPr>
          <a:xfrm>
            <a:off x="9036280" y="3689192"/>
            <a:ext cx="2508493" cy="837133"/>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ctr"/>
            <a:r>
              <a:rPr lang="zh-CN" altLang="en-US" sz="2400">
                <a:solidFill>
                  <a:srgbClr val="FF0000"/>
                </a:solidFill>
                <a:effectLst/>
                <a:latin typeface="黑体" panose="02010609060101010101" charset="-122"/>
                <a:ea typeface="黑体" panose="02010609060101010101" charset="-122"/>
              </a:rPr>
              <a:t>印  章</a:t>
            </a:r>
            <a:endParaRPr lang="zh-CN" altLang="en-US" sz="2400" dirty="0">
              <a:solidFill>
                <a:srgbClr val="FF0000"/>
              </a:solidFill>
              <a:effectLst/>
              <a:latin typeface="黑体" panose="02010609060101010101" charset="-122"/>
              <a:ea typeface="黑体" panose="02010609060101010101" charset="-122"/>
            </a:endParaRPr>
          </a:p>
        </p:txBody>
      </p:sp>
      <p:pic>
        <p:nvPicPr>
          <p:cNvPr id="27"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32290" y="4137660"/>
            <a:ext cx="1716405" cy="1710055"/>
          </a:xfrm>
          <a:prstGeom prst="rect">
            <a:avLst/>
          </a:prstGeom>
        </p:spPr>
      </p:pic>
      <p:sp>
        <p:nvSpPr>
          <p:cNvPr id="31" name="文本框 30"/>
          <p:cNvSpPr txBox="1"/>
          <p:nvPr/>
        </p:nvSpPr>
        <p:spPr>
          <a:xfrm>
            <a:off x="864474" y="35263"/>
            <a:ext cx="3775393" cy="400110"/>
          </a:xfrm>
          <a:prstGeom prst="rect">
            <a:avLst/>
          </a:prstGeom>
          <a:noFill/>
        </p:spPr>
        <p:txBody>
          <a:bodyPr wrap="none" rtlCol="0" anchor="t">
            <a:spAutoFit/>
          </a:bodyPr>
          <a:lstStyle/>
          <a:p>
            <a:r>
              <a:rPr lang="zh-CN" altLang="en-US" sz="2000" b="1">
                <a:latin typeface="微软雅黑" panose="020B0503020204020204" charset="-122"/>
                <a:ea typeface="微软雅黑" panose="020B0503020204020204" charset="-122"/>
                <a:sym typeface="+mn-ea"/>
              </a:rPr>
              <a:t>（三）美术作品定义及注意事项</a:t>
            </a:r>
            <a:endParaRPr lang="zh-CN" altLang="en-US" sz="2000" b="1" dirty="0">
              <a:latin typeface="微软雅黑" panose="020B0503020204020204" charset="-122"/>
              <a:ea typeface="微软雅黑" panose="020B0503020204020204" charset="-122"/>
              <a:sym typeface="+mn-ea"/>
            </a:endParaRPr>
          </a:p>
        </p:txBody>
      </p:sp>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5645" y="1460500"/>
            <a:ext cx="1355090" cy="1699895"/>
          </a:xfrm>
          <a:prstGeom prst="rect">
            <a:avLst/>
          </a:prstGeom>
        </p:spPr>
      </p:pic>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34" name="文本框 33"/>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2835092" y="1466449"/>
            <a:ext cx="6346615" cy="1021615"/>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5" name="文本框 4"/>
          <p:cNvSpPr txBox="1"/>
          <p:nvPr/>
        </p:nvSpPr>
        <p:spPr>
          <a:xfrm>
            <a:off x="922655" y="865496"/>
            <a:ext cx="309880" cy="491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600" b="1" i="0" u="none" strike="noStrike" kern="1200" cap="none" spc="0" normalizeH="0" baseline="0" noProof="0" dirty="0">
              <a:ln>
                <a:noFill/>
              </a:ln>
              <a:solidFill>
                <a:srgbClr val="5B9BD5">
                  <a:lumMod val="50000"/>
                </a:srgbClr>
              </a:solidFill>
              <a:effectLst/>
              <a:uLnTx/>
              <a:uFillTx/>
              <a:latin typeface="楷体" panose="02010609060101010101" charset="-122"/>
              <a:ea typeface="楷体" panose="02010609060101010101" charset="-122"/>
              <a:cs typeface="华文楷体" panose="02010600040101010101" charset="-122"/>
            </a:endParaRPr>
          </a:p>
        </p:txBody>
      </p:sp>
      <p:sp>
        <p:nvSpPr>
          <p:cNvPr id="10" name="矩形 9"/>
          <p:cNvSpPr/>
          <p:nvPr/>
        </p:nvSpPr>
        <p:spPr>
          <a:xfrm>
            <a:off x="922655" y="452472"/>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3" name="矩形 2"/>
          <p:cNvSpPr/>
          <p:nvPr/>
        </p:nvSpPr>
        <p:spPr>
          <a:xfrm>
            <a:off x="1038639" y="645597"/>
            <a:ext cx="32587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3</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、美术作品登记注意事项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文本框 19"/>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sp>
        <p:nvSpPr>
          <p:cNvPr id="2" name="矩形 1"/>
          <p:cNvSpPr/>
          <p:nvPr/>
        </p:nvSpPr>
        <p:spPr>
          <a:xfrm>
            <a:off x="2835092" y="1356986"/>
            <a:ext cx="6525725" cy="12003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微软雅黑" panose="020B0503020204020204" charset="-122"/>
                <a:ea typeface="黑体" panose="02010609060101010101" charset="-122"/>
                <a:cs typeface="+mj-ea"/>
              </a:rPr>
              <a:t>美术作品要注意不能使用国徽、国旗等标致性图案及地理标志性文字，如云南、大理等地名</a:t>
            </a:r>
            <a:endParaRPr kumimoji="0" lang="zh-CN" altLang="en-US" sz="2400" b="0" i="0" u="none" strike="noStrike" kern="1200" cap="none" spc="0" normalizeH="0" baseline="0" noProof="0" dirty="0">
              <a:ln>
                <a:noFill/>
              </a:ln>
              <a:solidFill>
                <a:srgbClr val="1F64B7"/>
              </a:solidFill>
              <a:effectLst/>
              <a:uLnTx/>
              <a:uFillTx/>
              <a:latin typeface="微软雅黑" panose="020B0503020204020204" charset="-122"/>
              <a:ea typeface="黑体" panose="02010609060101010101" charset="-122"/>
              <a:cs typeface="+mj-ea"/>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954" y="3096658"/>
            <a:ext cx="3810000" cy="2628900"/>
          </a:xfrm>
          <a:prstGeom prst="rect">
            <a:avLst/>
          </a:prstGeom>
        </p:spPr>
      </p:pic>
      <p:sp>
        <p:nvSpPr>
          <p:cNvPr id="11" name="文本框 10"/>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（三）美术作品定义及注意事项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469" t="1982" r="3355" b="4062"/>
          <a:stretch>
            <a:fillRect/>
          </a:stretch>
        </p:blipFill>
        <p:spPr>
          <a:xfrm>
            <a:off x="8866465" y="3121787"/>
            <a:ext cx="2888762" cy="265644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827" y="3086812"/>
            <a:ext cx="2472617" cy="2638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a:xfrm>
            <a:off x="864475" y="2963042"/>
            <a:ext cx="4178866"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16" name="圆角矩形 15"/>
          <p:cNvSpPr/>
          <p:nvPr/>
        </p:nvSpPr>
        <p:spPr>
          <a:xfrm>
            <a:off x="8616099" y="1629240"/>
            <a:ext cx="3205113"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17" name="圆角矩形 16"/>
          <p:cNvSpPr/>
          <p:nvPr/>
        </p:nvSpPr>
        <p:spPr>
          <a:xfrm>
            <a:off x="3652516" y="4695900"/>
            <a:ext cx="5463204"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5" name="文本框 4"/>
          <p:cNvSpPr txBox="1"/>
          <p:nvPr/>
        </p:nvSpPr>
        <p:spPr>
          <a:xfrm>
            <a:off x="922655" y="865496"/>
            <a:ext cx="309880" cy="491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600" b="1" i="0" u="none" strike="noStrike" kern="1200" cap="none" spc="0" normalizeH="0" baseline="0" noProof="0" dirty="0">
              <a:ln>
                <a:noFill/>
              </a:ln>
              <a:solidFill>
                <a:srgbClr val="5B9BD5">
                  <a:lumMod val="50000"/>
                </a:srgbClr>
              </a:solidFill>
              <a:effectLst/>
              <a:uLnTx/>
              <a:uFillTx/>
              <a:latin typeface="楷体" panose="02010609060101010101" charset="-122"/>
              <a:ea typeface="楷体" panose="02010609060101010101" charset="-122"/>
              <a:cs typeface="华文楷体" panose="02010600040101010101" charset="-122"/>
            </a:endParaRPr>
          </a:p>
        </p:txBody>
      </p:sp>
      <p:sp>
        <p:nvSpPr>
          <p:cNvPr id="10" name="矩形 9"/>
          <p:cNvSpPr/>
          <p:nvPr/>
        </p:nvSpPr>
        <p:spPr>
          <a:xfrm>
            <a:off x="922655" y="452472"/>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36" name="矩形 35"/>
          <p:cNvSpPr/>
          <p:nvPr/>
        </p:nvSpPr>
        <p:spPr>
          <a:xfrm>
            <a:off x="3652516" y="4674442"/>
            <a:ext cx="5570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海报中地理</a:t>
            </a:r>
            <a:r>
              <a:rPr kumimoji="0" lang="zh-CN" altLang="en-US" sz="2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标志、政府名称等不能用于作品登记</a:t>
            </a:r>
          </a:p>
        </p:txBody>
      </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9370" y="3681973"/>
            <a:ext cx="1330175" cy="2226364"/>
          </a:xfrm>
          <a:prstGeom prst="rect">
            <a:avLst/>
          </a:prstGeom>
          <a:ln w="38100">
            <a:solidFill>
              <a:srgbClr val="2367B9"/>
            </a:solidFill>
          </a:ln>
        </p:spPr>
      </p:pic>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922" y="3681972"/>
            <a:ext cx="1348496" cy="2226365"/>
          </a:xfrm>
          <a:prstGeom prst="rect">
            <a:avLst/>
          </a:prstGeom>
          <a:ln w="38100">
            <a:solidFill>
              <a:srgbClr val="2367B9"/>
            </a:solidFill>
          </a:ln>
        </p:spPr>
      </p:pic>
      <p:pic>
        <p:nvPicPr>
          <p:cNvPr id="40" name="图片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050" y="845652"/>
            <a:ext cx="3159798" cy="1895879"/>
          </a:xfrm>
          <a:prstGeom prst="rect">
            <a:avLst/>
          </a:prstGeom>
          <a:ln w="38100">
            <a:solidFill>
              <a:srgbClr val="2367B9"/>
            </a:solidFill>
          </a:ln>
        </p:spPr>
      </p:pic>
      <p:sp>
        <p:nvSpPr>
          <p:cNvPr id="41" name="矩形 40"/>
          <p:cNvSpPr/>
          <p:nvPr/>
        </p:nvSpPr>
        <p:spPr>
          <a:xfrm>
            <a:off x="791852" y="2944324"/>
            <a:ext cx="436097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不能用省委等专用名称来做作品登记</a:t>
            </a:r>
          </a:p>
        </p:txBody>
      </p:sp>
      <p:sp>
        <p:nvSpPr>
          <p:cNvPr id="20" name="文本框 19"/>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sp>
        <p:nvSpPr>
          <p:cNvPr id="21" name="文本框 20"/>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（三）美术作品定义及注意事项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2253" y="795258"/>
            <a:ext cx="2605846" cy="2126415"/>
          </a:xfrm>
          <a:prstGeom prst="rect">
            <a:avLst/>
          </a:prstGeom>
          <a:ln w="38100">
            <a:solidFill>
              <a:srgbClr val="2367B9"/>
            </a:solidFill>
          </a:ln>
        </p:spPr>
      </p:pic>
      <p:sp>
        <p:nvSpPr>
          <p:cNvPr id="7" name="矩形 6"/>
          <p:cNvSpPr/>
          <p:nvPr/>
        </p:nvSpPr>
        <p:spPr>
          <a:xfrm>
            <a:off x="8522332" y="1653081"/>
            <a:ext cx="3230880" cy="39878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手链等产品，需上传设计稿</a:t>
            </a: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2268900" y="610498"/>
            <a:ext cx="7864915"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17" name="圆角矩形 16"/>
          <p:cNvSpPr/>
          <p:nvPr/>
        </p:nvSpPr>
        <p:spPr>
          <a:xfrm>
            <a:off x="5811059" y="5642764"/>
            <a:ext cx="1455189"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prstClr val="white"/>
                </a:solidFill>
                <a:effectLst/>
                <a:uLnTx/>
                <a:uFillTx/>
                <a:latin typeface="+mj-ea"/>
                <a:ea typeface="+mj-ea"/>
                <a:cs typeface="+mn-cs"/>
              </a:rPr>
              <a:t>设计草图</a:t>
            </a:r>
          </a:p>
        </p:txBody>
      </p:sp>
      <p:sp>
        <p:nvSpPr>
          <p:cNvPr id="5" name="文本框 4"/>
          <p:cNvSpPr txBox="1"/>
          <p:nvPr/>
        </p:nvSpPr>
        <p:spPr>
          <a:xfrm>
            <a:off x="922655" y="865496"/>
            <a:ext cx="309880" cy="491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600" b="1" i="0" u="none" strike="noStrike" kern="1200" cap="none" spc="0" normalizeH="0" baseline="0" noProof="0" dirty="0">
              <a:ln>
                <a:noFill/>
              </a:ln>
              <a:solidFill>
                <a:srgbClr val="5B9BD5">
                  <a:lumMod val="50000"/>
                </a:srgbClr>
              </a:solidFill>
              <a:effectLst/>
              <a:uLnTx/>
              <a:uFillTx/>
              <a:latin typeface="楷体" panose="02010609060101010101" charset="-122"/>
              <a:ea typeface="楷体" panose="02010609060101010101" charset="-122"/>
              <a:cs typeface="华文楷体" panose="02010600040101010101" charset="-122"/>
            </a:endParaRPr>
          </a:p>
        </p:txBody>
      </p:sp>
      <p:sp>
        <p:nvSpPr>
          <p:cNvPr id="10" name="矩形 9"/>
          <p:cNvSpPr/>
          <p:nvPr/>
        </p:nvSpPr>
        <p:spPr>
          <a:xfrm>
            <a:off x="922655" y="452472"/>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20" name="文本框 19"/>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sp>
        <p:nvSpPr>
          <p:cNvPr id="21" name="文本框 20"/>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（三）美术作品定义及注意事项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695" y="1856565"/>
            <a:ext cx="3113933" cy="3143172"/>
          </a:xfrm>
          <a:prstGeom prst="rect">
            <a:avLst/>
          </a:prstGeom>
          <a:ln w="38100">
            <a:solidFill>
              <a:srgbClr val="304698"/>
            </a:solidFill>
          </a:ln>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1674" t="6667"/>
          <a:stretch>
            <a:fillRect/>
          </a:stretch>
        </p:blipFill>
        <p:spPr>
          <a:xfrm>
            <a:off x="5519749" y="2702876"/>
            <a:ext cx="2037811" cy="2739212"/>
          </a:xfrm>
          <a:prstGeom prst="rect">
            <a:avLst/>
          </a:prstGeom>
          <a:ln w="38100">
            <a:solidFill>
              <a:srgbClr val="304698"/>
            </a:solidFill>
          </a:ln>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16262" r="5953" b="7949"/>
          <a:stretch>
            <a:fillRect/>
          </a:stretch>
        </p:blipFill>
        <p:spPr>
          <a:xfrm>
            <a:off x="5191795" y="1200724"/>
            <a:ext cx="2693720" cy="1311681"/>
          </a:xfrm>
          <a:prstGeom prst="rect">
            <a:avLst/>
          </a:prstGeom>
          <a:ln w="38100">
            <a:solidFill>
              <a:srgbClr val="304698"/>
            </a:solidFill>
          </a:ln>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5173" y="1202011"/>
            <a:ext cx="1804821" cy="1974554"/>
          </a:xfrm>
          <a:prstGeom prst="rect">
            <a:avLst/>
          </a:prstGeom>
          <a:ln w="38100">
            <a:solidFill>
              <a:srgbClr val="304698"/>
            </a:solidFill>
          </a:ln>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6206" y="3654097"/>
            <a:ext cx="1807879" cy="1988667"/>
          </a:xfrm>
          <a:prstGeom prst="rect">
            <a:avLst/>
          </a:prstGeom>
          <a:ln w="38100">
            <a:solidFill>
              <a:srgbClr val="304698"/>
            </a:solidFill>
          </a:ln>
        </p:spPr>
      </p:pic>
      <p:sp>
        <p:nvSpPr>
          <p:cNvPr id="11" name="矩形 10"/>
          <p:cNvSpPr/>
          <p:nvPr/>
        </p:nvSpPr>
        <p:spPr>
          <a:xfrm>
            <a:off x="2268901" y="601853"/>
            <a:ext cx="7864914" cy="400110"/>
          </a:xfrm>
          <a:prstGeom prst="rect">
            <a:avLst/>
          </a:prstGeom>
        </p:spPr>
        <p:txBody>
          <a:bodyPr wrap="square">
            <a:spAutoFit/>
          </a:bodyPr>
          <a:lstStyle/>
          <a:p>
            <a:r>
              <a:rPr lang="zh-CN" altLang="en-US" sz="2000">
                <a:solidFill>
                  <a:schemeClr val="bg1"/>
                </a:solidFill>
                <a:latin typeface="+mj-ea"/>
                <a:ea typeface="+mj-ea"/>
              </a:rPr>
              <a:t>文创产品需将设计草图一并上传，从设计源头就可以将作品保护起来。</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 y="0"/>
            <a:ext cx="12192001" cy="6899275"/>
            <a:chOff x="-17145" y="1"/>
            <a:chExt cx="12209145" cy="6899274"/>
          </a:xfrm>
        </p:grpSpPr>
        <p:grpSp>
          <p:nvGrpSpPr>
            <p:cNvPr id="33" name="组合 32"/>
            <p:cNvGrpSpPr/>
            <p:nvPr/>
          </p:nvGrpSpPr>
          <p:grpSpPr>
            <a:xfrm>
              <a:off x="-16423" y="1"/>
              <a:ext cx="4936153" cy="6858000"/>
              <a:chOff x="0" y="0"/>
              <a:chExt cx="3797770" cy="6858002"/>
            </a:xfrm>
          </p:grpSpPr>
          <p:sp>
            <p:nvSpPr>
              <p:cNvPr id="31" name="任意多边形 30"/>
              <p:cNvSpPr/>
              <p:nvPr/>
            </p:nvSpPr>
            <p:spPr>
              <a:xfrm>
                <a:off x="782596" y="0"/>
                <a:ext cx="3015174" cy="6858002"/>
              </a:xfrm>
              <a:custGeom>
                <a:avLst/>
                <a:gdLst>
                  <a:gd name="connsiteX0" fmla="*/ 72025 w 1759158"/>
                  <a:gd name="connsiteY0" fmla="*/ 0 h 6858002"/>
                  <a:gd name="connsiteX1" fmla="*/ 1759158 w 1759158"/>
                  <a:gd name="connsiteY1" fmla="*/ 3429001 h 6858002"/>
                  <a:gd name="connsiteX2" fmla="*/ 72025 w 1759158"/>
                  <a:gd name="connsiteY2" fmla="*/ 6858002 h 6858002"/>
                  <a:gd name="connsiteX3" fmla="*/ 0 w 1759158"/>
                  <a:gd name="connsiteY3" fmla="*/ 6850610 h 6858002"/>
                  <a:gd name="connsiteX4" fmla="*/ 0 w 1759158"/>
                  <a:gd name="connsiteY4" fmla="*/ 739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158" h="6858002">
                    <a:moveTo>
                      <a:pt x="72025" y="0"/>
                    </a:moveTo>
                    <a:cubicBezTo>
                      <a:pt x="1003803" y="0"/>
                      <a:pt x="1759158" y="1535216"/>
                      <a:pt x="1759158" y="3429001"/>
                    </a:cubicBezTo>
                    <a:cubicBezTo>
                      <a:pt x="1759158" y="5322786"/>
                      <a:pt x="1003803" y="6858002"/>
                      <a:pt x="72025" y="6858002"/>
                    </a:cubicBezTo>
                    <a:lnTo>
                      <a:pt x="0" y="6850610"/>
                    </a:lnTo>
                    <a:lnTo>
                      <a:pt x="0" y="7392"/>
                    </a:lnTo>
                    <a:close/>
                  </a:path>
                </a:pathLst>
              </a:custGeom>
              <a:gradFill flip="none" rotWithShape="1">
                <a:gsLst>
                  <a:gs pos="0">
                    <a:srgbClr val="9DC3E6">
                      <a:tint val="66000"/>
                      <a:satMod val="160000"/>
                    </a:srgbClr>
                  </a:gs>
                  <a:gs pos="50000">
                    <a:srgbClr val="9DC3E6">
                      <a:tint val="44500"/>
                      <a:satMod val="160000"/>
                    </a:srgbClr>
                  </a:gs>
                  <a:gs pos="100000">
                    <a:srgbClr val="9DC3E6">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32" name="矩形 31"/>
              <p:cNvSpPr/>
              <p:nvPr/>
            </p:nvSpPr>
            <p:spPr>
              <a:xfrm>
                <a:off x="0" y="0"/>
                <a:ext cx="782596" cy="6858000"/>
              </a:xfrm>
              <a:prstGeom prst="rect">
                <a:avLst/>
              </a:prstGeom>
              <a:gradFill flip="none" rotWithShape="1">
                <a:gsLst>
                  <a:gs pos="0">
                    <a:srgbClr val="9DC3E6">
                      <a:tint val="66000"/>
                      <a:satMod val="160000"/>
                    </a:srgbClr>
                  </a:gs>
                  <a:gs pos="50000">
                    <a:srgbClr val="9DC3E6">
                      <a:tint val="44500"/>
                      <a:satMod val="160000"/>
                    </a:srgbClr>
                  </a:gs>
                  <a:gs pos="100000">
                    <a:srgbClr val="9DC3E6">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gr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grpSp>
      <p:sp>
        <p:nvSpPr>
          <p:cNvPr id="3" name="文本框 2"/>
          <p:cNvSpPr txBox="1"/>
          <p:nvPr/>
        </p:nvSpPr>
        <p:spPr>
          <a:xfrm>
            <a:off x="869283" y="1966889"/>
            <a:ext cx="584119" cy="2123658"/>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黑体" panose="02010609060101010101" charset="-122"/>
              </a:rPr>
              <a:t>目</a:t>
            </a:r>
            <a:endParaRPr kumimoji="0" lang="en-US" altLang="zh-CN" sz="4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黑体"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黑体" panose="02010609060101010101" charset="-122"/>
              </a:rPr>
              <a:t>  </a:t>
            </a:r>
            <a:endParaRPr kumimoji="0" lang="en-US" altLang="zh-CN" sz="4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黑体"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黑体" panose="02010609060101010101" charset="-122"/>
              </a:rPr>
              <a:t>录</a:t>
            </a:r>
            <a:endParaRPr kumimoji="0" lang="zh-CN" altLang="en-US" sz="4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黑体" panose="02010609060101010101" charset="-122"/>
            </a:endParaRPr>
          </a:p>
        </p:txBody>
      </p:sp>
      <p:sp>
        <p:nvSpPr>
          <p:cNvPr id="4" name="文本框 3"/>
          <p:cNvSpPr txBox="1"/>
          <p:nvPr/>
        </p:nvSpPr>
        <p:spPr>
          <a:xfrm>
            <a:off x="2321965" y="1863613"/>
            <a:ext cx="5718382" cy="267652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一、版权登记的必要性及作用</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二、常见作品登记类别及注意事项</a:t>
            </a:r>
            <a:endParaRPr kumimoji="0" lang="en-US" altLang="zh-CN"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三、作品登记的权利归属方式及注意事项</a:t>
            </a:r>
            <a:endParaRPr kumimoji="0" lang="en-US" altLang="zh-CN"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四、云南版权工作任务部署</a:t>
            </a:r>
          </a:p>
        </p:txBody>
      </p:sp>
      <p:sp>
        <p:nvSpPr>
          <p:cNvPr id="22" name="矩形 21"/>
          <p:cNvSpPr/>
          <p:nvPr/>
        </p:nvSpPr>
        <p:spPr>
          <a:xfrm>
            <a:off x="866775" y="428625"/>
            <a:ext cx="11232000" cy="1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9" name="文本框 8"/>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8"/>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8"/>
              </a:solidFill>
              <a:effectLst/>
              <a:uLnTx/>
              <a:uFillTx/>
              <a:latin typeface="华文隶书" panose="02010800040101010101" pitchFamily="2" charset="-122"/>
              <a:ea typeface="华文隶书" panose="02010800040101010101" pitchFamily="2" charset="-122"/>
              <a:cs typeface="+mn-cs"/>
            </a:endParaRPr>
          </a:p>
        </p:txBody>
      </p:sp>
      <p:pic>
        <p:nvPicPr>
          <p:cNvPr id="2" name="图片 1"/>
          <p:cNvPicPr>
            <a:picLocks noChangeAspect="1"/>
          </p:cNvPicPr>
          <p:nvPr/>
        </p:nvPicPr>
        <p:blipFill rotWithShape="1">
          <a:blip r:embed="rId4">
            <a:extLst>
              <a:ext uri="{BEBA8EAE-BF5A-486C-A8C5-ECC9F3942E4B}">
                <a14:imgProps xmlns:a14="http://schemas.microsoft.com/office/drawing/2010/main">
                  <a14:imgLayer r:embed="rId5">
                    <a14:imgEffect>
                      <a14:backgroundRemoval t="9961" b="92578" l="5469" r="95508">
                        <a14:foregroundMark x1="40039" y1="77734" x2="56250" y2="73438"/>
                      </a14:backgroundRemoval>
                    </a14:imgEffect>
                  </a14:imgLayer>
                </a14:imgProps>
              </a:ext>
              <a:ext uri="{28A0092B-C50C-407E-A947-70E740481C1C}">
                <a14:useLocalDpi xmlns:a14="http://schemas.microsoft.com/office/drawing/2010/main" val="0"/>
              </a:ext>
            </a:extLst>
          </a:blip>
          <a:srcRect l="5286" t="11888" r="12377" b="10666"/>
          <a:stretch>
            <a:fillRect/>
          </a:stretch>
        </p:blipFill>
        <p:spPr>
          <a:xfrm>
            <a:off x="8056880" y="1828800"/>
            <a:ext cx="3254375" cy="3061335"/>
          </a:xfrm>
          <a:prstGeom prst="rect">
            <a:avLst/>
          </a:prstGeom>
        </p:spPr>
      </p:pic>
      <p:sp>
        <p:nvSpPr>
          <p:cNvPr id="16" name="任意多边形 15"/>
          <p:cNvSpPr/>
          <p:nvPr/>
        </p:nvSpPr>
        <p:spPr>
          <a:xfrm>
            <a:off x="5107563" y="0"/>
            <a:ext cx="1323" cy="508"/>
          </a:xfrm>
          <a:custGeom>
            <a:avLst/>
            <a:gdLst>
              <a:gd name="connsiteX0" fmla="*/ 0 w 1323"/>
              <a:gd name="connsiteY0" fmla="*/ 0 h 508"/>
              <a:gd name="connsiteX1" fmla="*/ 1323 w 1323"/>
              <a:gd name="connsiteY1" fmla="*/ 0 h 508"/>
              <a:gd name="connsiteX2" fmla="*/ 1323 w 1323"/>
              <a:gd name="connsiteY2" fmla="*/ 508 h 508"/>
              <a:gd name="connsiteX3" fmla="*/ 0 w 1323"/>
              <a:gd name="connsiteY3" fmla="*/ 0 h 508"/>
            </a:gdLst>
            <a:ahLst/>
            <a:cxnLst>
              <a:cxn ang="0">
                <a:pos x="connsiteX0" y="connsiteY0"/>
              </a:cxn>
              <a:cxn ang="0">
                <a:pos x="connsiteX1" y="connsiteY1"/>
              </a:cxn>
              <a:cxn ang="0">
                <a:pos x="connsiteX2" y="connsiteY2"/>
              </a:cxn>
              <a:cxn ang="0">
                <a:pos x="connsiteX3" y="connsiteY3"/>
              </a:cxn>
            </a:cxnLst>
            <a:rect l="l" t="t" r="r" b="b"/>
            <a:pathLst>
              <a:path w="1323" h="508">
                <a:moveTo>
                  <a:pt x="0" y="0"/>
                </a:moveTo>
                <a:lnTo>
                  <a:pt x="1323" y="0"/>
                </a:lnTo>
                <a:lnTo>
                  <a:pt x="1323" y="50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67892" y="956877"/>
            <a:ext cx="309880" cy="491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600" b="1" i="0" u="none" strike="noStrike" kern="1200" cap="none" spc="0" normalizeH="0" baseline="0" noProof="0" dirty="0">
              <a:ln>
                <a:noFill/>
              </a:ln>
              <a:solidFill>
                <a:srgbClr val="5B9BD5">
                  <a:lumMod val="50000"/>
                </a:srgbClr>
              </a:solidFill>
              <a:effectLst/>
              <a:uLnTx/>
              <a:uFillTx/>
              <a:latin typeface="楷体" panose="02010609060101010101" charset="-122"/>
              <a:ea typeface="楷体" panose="02010609060101010101" charset="-122"/>
              <a:cs typeface="华文楷体" panose="02010600040101010101" charset="-122"/>
            </a:endParaRPr>
          </a:p>
        </p:txBody>
      </p:sp>
      <p:sp>
        <p:nvSpPr>
          <p:cNvPr id="10" name="矩形 9"/>
          <p:cNvSpPr/>
          <p:nvPr/>
        </p:nvSpPr>
        <p:spPr>
          <a:xfrm>
            <a:off x="922655" y="452472"/>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17" name="圆角矩形 16"/>
          <p:cNvSpPr/>
          <p:nvPr/>
        </p:nvSpPr>
        <p:spPr>
          <a:xfrm>
            <a:off x="1680556" y="5317304"/>
            <a:ext cx="1787336"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000">
                <a:solidFill>
                  <a:prstClr val="white"/>
                </a:solidFill>
                <a:latin typeface="微软雅黑" panose="020B0503020204020204" charset="-122"/>
                <a:ea typeface="微软雅黑" panose="020B0503020204020204" charset="-122"/>
              </a:rPr>
              <a:t>作品登记证书</a:t>
            </a:r>
            <a:endParaRPr lang="zh-CN" altLang="en-US" sz="2000" dirty="0">
              <a:solidFill>
                <a:prstClr val="white"/>
              </a:solidFill>
              <a:latin typeface="微软雅黑" panose="020B0503020204020204" charset="-122"/>
              <a:ea typeface="微软雅黑" panose="020B0503020204020204" charset="-122"/>
            </a:endParaRPr>
          </a:p>
        </p:txBody>
      </p:sp>
      <p:sp>
        <p:nvSpPr>
          <p:cNvPr id="33" name="文本框 32"/>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25" name="矩形 24"/>
          <p:cNvSpPr/>
          <p:nvPr/>
        </p:nvSpPr>
        <p:spPr>
          <a:xfrm>
            <a:off x="1018028" y="485587"/>
            <a:ext cx="10660198" cy="1230593"/>
          </a:xfrm>
          <a:prstGeom prst="rect">
            <a:avLst/>
          </a:prstGeom>
        </p:spPr>
        <p:txBody>
          <a:bodyPr wrap="square">
            <a:spAutoFit/>
          </a:bodyPr>
          <a:lstStyle/>
          <a:p>
            <a:pPr lvl="0">
              <a:lnSpc>
                <a:spcPct val="200000"/>
              </a:lnSpc>
              <a:defRPr/>
            </a:pPr>
            <a:r>
              <a:rPr lang="zh-CN" altLang="en-US" sz="2000">
                <a:solidFill>
                  <a:prstClr val="black"/>
                </a:solidFill>
                <a:latin typeface="微软雅黑" panose="020B0503020204020204" charset="-122"/>
                <a:ea typeface="微软雅黑" panose="020B0503020204020204" charset="-122"/>
              </a:rPr>
              <a:t>● </a:t>
            </a:r>
            <a:r>
              <a:rPr lang="en-US" altLang="zh-CN" sz="2000">
                <a:solidFill>
                  <a:srgbClr val="304698"/>
                </a:solidFill>
                <a:latin typeface="微软雅黑" panose="020B0503020204020204" charset="-122"/>
                <a:ea typeface="微软雅黑" panose="020B0503020204020204" charset="-122"/>
              </a:rPr>
              <a:t>【</a:t>
            </a:r>
            <a:r>
              <a:rPr lang="zh-CN" altLang="en-US" sz="2000">
                <a:solidFill>
                  <a:srgbClr val="304698"/>
                </a:solidFill>
                <a:latin typeface="微软雅黑" panose="020B0503020204020204" charset="-122"/>
                <a:ea typeface="微软雅黑" panose="020B0503020204020204" charset="-122"/>
              </a:rPr>
              <a:t>美术作品</a:t>
            </a:r>
            <a:r>
              <a:rPr lang="en-US" altLang="zh-CN" sz="2000">
                <a:solidFill>
                  <a:srgbClr val="304698"/>
                </a:solidFill>
                <a:latin typeface="微软雅黑" panose="020B0503020204020204" charset="-122"/>
                <a:ea typeface="微软雅黑" panose="020B0503020204020204" charset="-122"/>
              </a:rPr>
              <a:t>】</a:t>
            </a:r>
            <a:r>
              <a:rPr lang="zh-CN" altLang="en-US" sz="2000">
                <a:solidFill>
                  <a:prstClr val="black"/>
                </a:solidFill>
                <a:latin typeface="微软雅黑" panose="020B0503020204020204" charset="-122"/>
                <a:ea typeface="微软雅黑" panose="020B0503020204020204" charset="-122"/>
              </a:rPr>
              <a:t>在作品登记成功之后，还可以在</a:t>
            </a:r>
            <a:r>
              <a:rPr lang="en-US" altLang="zh-CN" sz="2000">
                <a:solidFill>
                  <a:srgbClr val="304698"/>
                </a:solidFill>
                <a:latin typeface="微软雅黑" panose="020B0503020204020204" charset="-122"/>
                <a:ea typeface="微软雅黑" panose="020B0503020204020204" charset="-122"/>
              </a:rPr>
              <a:t>《</a:t>
            </a:r>
            <a:r>
              <a:rPr lang="zh-CN" altLang="en-US" sz="2000">
                <a:solidFill>
                  <a:srgbClr val="304698"/>
                </a:solidFill>
                <a:latin typeface="微软雅黑" panose="020B0503020204020204" charset="-122"/>
                <a:ea typeface="微软雅黑" panose="020B0503020204020204" charset="-122"/>
              </a:rPr>
              <a:t>作品登记证书</a:t>
            </a:r>
            <a:r>
              <a:rPr lang="en-US" altLang="zh-CN" sz="2000">
                <a:solidFill>
                  <a:srgbClr val="304698"/>
                </a:solidFill>
                <a:latin typeface="微软雅黑" panose="020B0503020204020204" charset="-122"/>
                <a:ea typeface="微软雅黑" panose="020B0503020204020204" charset="-122"/>
              </a:rPr>
              <a:t>》</a:t>
            </a:r>
            <a:r>
              <a:rPr lang="zh-CN" altLang="en-US" sz="2000">
                <a:solidFill>
                  <a:prstClr val="black"/>
                </a:solidFill>
                <a:latin typeface="微软雅黑" panose="020B0503020204020204" charset="-122"/>
                <a:ea typeface="微软雅黑" panose="020B0503020204020204" charset="-122"/>
              </a:rPr>
              <a:t>后查找到，由云南省版权局签章的电子版</a:t>
            </a:r>
            <a:r>
              <a:rPr lang="en-US" altLang="zh-CN" sz="2000">
                <a:solidFill>
                  <a:srgbClr val="FF0000"/>
                </a:solidFill>
                <a:latin typeface="微软雅黑" panose="020B0503020204020204" charset="-122"/>
                <a:ea typeface="微软雅黑" panose="020B0503020204020204" charset="-122"/>
              </a:rPr>
              <a:t>《</a:t>
            </a:r>
            <a:r>
              <a:rPr lang="zh-CN" altLang="en-US" sz="2000">
                <a:solidFill>
                  <a:srgbClr val="FF0000"/>
                </a:solidFill>
                <a:latin typeface="微软雅黑" panose="020B0503020204020204" charset="-122"/>
                <a:ea typeface="微软雅黑" panose="020B0503020204020204" charset="-122"/>
              </a:rPr>
              <a:t>作品登记证</a:t>
            </a:r>
            <a:r>
              <a:rPr lang="en-US" altLang="zh-CN" sz="2000">
                <a:solidFill>
                  <a:srgbClr val="FF0000"/>
                </a:solidFill>
                <a:latin typeface="微软雅黑" panose="020B0503020204020204" charset="-122"/>
                <a:ea typeface="微软雅黑" panose="020B0503020204020204" charset="-122"/>
              </a:rPr>
              <a:t>》</a:t>
            </a:r>
            <a:r>
              <a:rPr lang="zh-CN" altLang="en-US" sz="2000">
                <a:solidFill>
                  <a:prstClr val="black"/>
                </a:solidFill>
                <a:latin typeface="微软雅黑" panose="020B0503020204020204" charset="-122"/>
                <a:ea typeface="微软雅黑" panose="020B0503020204020204" charset="-122"/>
              </a:rPr>
              <a:t>，主要为美术作品的样稿（含设计草图）。</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30" name="圆角矩形 29"/>
          <p:cNvSpPr/>
          <p:nvPr/>
        </p:nvSpPr>
        <p:spPr>
          <a:xfrm>
            <a:off x="6922521" y="5317304"/>
            <a:ext cx="2864231"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000">
                <a:solidFill>
                  <a:prstClr val="white"/>
                </a:solidFill>
                <a:latin typeface="微软雅黑" panose="020B0503020204020204" charset="-122"/>
                <a:ea typeface="微软雅黑" panose="020B0503020204020204" charset="-122"/>
              </a:rPr>
              <a:t>美术作品</a:t>
            </a:r>
            <a:r>
              <a:rPr lang="en-US" altLang="zh-CN" sz="2000">
                <a:solidFill>
                  <a:prstClr val="white"/>
                </a:solidFill>
                <a:latin typeface="微软雅黑" panose="020B0503020204020204" charset="-122"/>
                <a:ea typeface="微软雅黑" panose="020B0503020204020204" charset="-122"/>
              </a:rPr>
              <a:t>《</a:t>
            </a:r>
            <a:r>
              <a:rPr lang="zh-CN" altLang="en-US" sz="2000">
                <a:solidFill>
                  <a:prstClr val="white"/>
                </a:solidFill>
                <a:latin typeface="微软雅黑" panose="020B0503020204020204" charset="-122"/>
                <a:ea typeface="微软雅黑" panose="020B0503020204020204" charset="-122"/>
              </a:rPr>
              <a:t>作品登记证</a:t>
            </a:r>
            <a:r>
              <a:rPr lang="en-US" altLang="zh-CN" sz="2000">
                <a:solidFill>
                  <a:prstClr val="white"/>
                </a:solidFill>
                <a:latin typeface="微软雅黑" panose="020B0503020204020204" charset="-122"/>
                <a:ea typeface="微软雅黑" panose="020B0503020204020204" charset="-122"/>
              </a:rPr>
              <a:t>》</a:t>
            </a:r>
            <a:endParaRPr lang="zh-CN" altLang="en-US" sz="2000" dirty="0">
              <a:solidFill>
                <a:prstClr val="white"/>
              </a:solidFill>
              <a:latin typeface="微软雅黑" panose="020B0503020204020204" charset="-122"/>
              <a:ea typeface="微软雅黑" panose="020B0503020204020204" charset="-122"/>
            </a:endParaRPr>
          </a:p>
        </p:txBody>
      </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1513"/>
          <a:stretch>
            <a:fillRect/>
          </a:stretch>
        </p:blipFill>
        <p:spPr>
          <a:xfrm>
            <a:off x="5260157" y="2811495"/>
            <a:ext cx="3026004" cy="2112511"/>
          </a:xfrm>
          <a:prstGeom prst="rect">
            <a:avLst/>
          </a:prstGeom>
          <a:ln w="38100">
            <a:solidFill>
              <a:srgbClr val="304698"/>
            </a:solidFill>
          </a:ln>
        </p:spPr>
      </p:pic>
      <p:sp>
        <p:nvSpPr>
          <p:cNvPr id="18" name="文本框 17"/>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（三）美术作品定义及注意事项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pic>
        <p:nvPicPr>
          <p:cNvPr id="2" name="图片 1"/>
          <p:cNvPicPr>
            <a:picLocks noChangeAspect="1"/>
          </p:cNvPicPr>
          <p:nvPr/>
        </p:nvPicPr>
        <p:blipFill>
          <a:blip r:embed="rId5"/>
          <a:stretch>
            <a:fillRect/>
          </a:stretch>
        </p:blipFill>
        <p:spPr>
          <a:xfrm>
            <a:off x="858564" y="2361439"/>
            <a:ext cx="3626837" cy="2566201"/>
          </a:xfrm>
          <a:prstGeom prst="rect">
            <a:avLst/>
          </a:prstGeom>
          <a:ln w="38100">
            <a:solidFill>
              <a:srgbClr val="304698"/>
            </a:solidFill>
          </a:ln>
        </p:spPr>
      </p:pic>
      <p:pic>
        <p:nvPicPr>
          <p:cNvPr id="7" name="图片 6"/>
          <p:cNvPicPr>
            <a:picLocks noChangeAspect="1"/>
          </p:cNvPicPr>
          <p:nvPr/>
        </p:nvPicPr>
        <p:blipFill>
          <a:blip r:embed="rId6"/>
          <a:stretch>
            <a:fillRect/>
          </a:stretch>
        </p:blipFill>
        <p:spPr>
          <a:xfrm>
            <a:off x="8760164" y="2811495"/>
            <a:ext cx="2985633" cy="2112511"/>
          </a:xfrm>
          <a:prstGeom prst="rect">
            <a:avLst/>
          </a:prstGeom>
          <a:ln w="38100">
            <a:solidFill>
              <a:srgbClr val="304698"/>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2"/>
          <p:cNvSpPr txBox="1"/>
          <p:nvPr/>
        </p:nvSpPr>
        <p:spPr>
          <a:xfrm>
            <a:off x="1072123" y="446405"/>
            <a:ext cx="10824504" cy="180049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1</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、文字</a:t>
            </a: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rPr>
              <a:t>作品（A）</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zh-CN" sz="1800" b="0" i="0" u="none" strike="noStrike" kern="100" cap="none" spc="0" normalizeH="0" baseline="0" noProof="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是指用语言文字符号记录的，用以表达作者思想情感的文学、艺术、自然科学、社会科学、工程技术作品的创作成果，他包括小说（长、中、短篇）、诗歌、散文、论文、剧本、电影、电视创作、歌曲等表达方式，无论作者采用的是手写、打字、印刷、磁盘、光盘等书写记录方式，都是文字作品</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rPr>
              <a:t>代码为（</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A）。</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endParaRPr>
          </a:p>
        </p:txBody>
      </p:sp>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17" name="矩形 16"/>
          <p:cNvSpPr/>
          <p:nvPr/>
        </p:nvSpPr>
        <p:spPr>
          <a:xfrm flipH="1">
            <a:off x="1072123" y="2618060"/>
            <a:ext cx="1438275" cy="2355309"/>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pic>
        <p:nvPicPr>
          <p:cNvPr id="25" name="图片 24"/>
          <p:cNvPicPr>
            <a:picLocks noChangeAspect="1"/>
          </p:cNvPicPr>
          <p:nvPr/>
        </p:nvPicPr>
        <p:blipFill>
          <a:blip r:embed="rId4" cstate="print"/>
          <a:stretch>
            <a:fillRect/>
          </a:stretch>
        </p:blipFill>
        <p:spPr>
          <a:xfrm>
            <a:off x="1083062" y="3055500"/>
            <a:ext cx="1405118" cy="1917197"/>
          </a:xfrm>
          <a:prstGeom prst="rect">
            <a:avLst/>
          </a:prstGeom>
          <a:ln>
            <a:solidFill>
              <a:schemeClr val="tx1"/>
            </a:solidFill>
          </a:ln>
        </p:spPr>
      </p:pic>
      <p:sp>
        <p:nvSpPr>
          <p:cNvPr id="31" name="标题 2"/>
          <p:cNvSpPr>
            <a:spLocks noGrp="1"/>
          </p:cNvSpPr>
          <p:nvPr/>
        </p:nvSpPr>
        <p:spPr>
          <a:xfrm>
            <a:off x="1072123" y="2642082"/>
            <a:ext cx="1462405" cy="346075"/>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文字作品</a:t>
            </a: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0179" y="3057940"/>
            <a:ext cx="2377553" cy="223324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4726" y="3067325"/>
            <a:ext cx="1892025" cy="2511809"/>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8107" y="3055500"/>
            <a:ext cx="2424814" cy="1948642"/>
          </a:xfrm>
          <a:prstGeom prst="rect">
            <a:avLst/>
          </a:prstGeom>
        </p:spPr>
      </p:pic>
      <p:sp>
        <p:nvSpPr>
          <p:cNvPr id="23" name="矩形 22"/>
          <p:cNvSpPr/>
          <p:nvPr/>
        </p:nvSpPr>
        <p:spPr>
          <a:xfrm flipH="1">
            <a:off x="6708106" y="2648833"/>
            <a:ext cx="2424814" cy="2355310"/>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4" name="标题 2"/>
          <p:cNvSpPr>
            <a:spLocks noGrp="1"/>
          </p:cNvSpPr>
          <p:nvPr/>
        </p:nvSpPr>
        <p:spPr>
          <a:xfrm>
            <a:off x="6641687" y="2665878"/>
            <a:ext cx="2465495" cy="344105"/>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小说</a:t>
            </a:r>
          </a:p>
        </p:txBody>
      </p:sp>
      <p:sp>
        <p:nvSpPr>
          <p:cNvPr id="29" name="矩形 28"/>
          <p:cNvSpPr/>
          <p:nvPr/>
        </p:nvSpPr>
        <p:spPr>
          <a:xfrm flipH="1">
            <a:off x="3434439" y="2651273"/>
            <a:ext cx="2403292" cy="2639908"/>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0" name="标题 2"/>
          <p:cNvSpPr>
            <a:spLocks noGrp="1"/>
          </p:cNvSpPr>
          <p:nvPr/>
        </p:nvSpPr>
        <p:spPr>
          <a:xfrm>
            <a:off x="3434438" y="2668318"/>
            <a:ext cx="2443612" cy="341665"/>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产品介绍</a:t>
            </a:r>
          </a:p>
        </p:txBody>
      </p:sp>
      <p:sp>
        <p:nvSpPr>
          <p:cNvPr id="36" name="矩形 35"/>
          <p:cNvSpPr/>
          <p:nvPr/>
        </p:nvSpPr>
        <p:spPr>
          <a:xfrm flipH="1">
            <a:off x="9886508" y="2617805"/>
            <a:ext cx="1870242" cy="2961330"/>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7" name="标题 2"/>
          <p:cNvSpPr>
            <a:spLocks noGrp="1"/>
          </p:cNvSpPr>
          <p:nvPr/>
        </p:nvSpPr>
        <p:spPr>
          <a:xfrm>
            <a:off x="9886508" y="2646298"/>
            <a:ext cx="1901619" cy="383264"/>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诗歌</a:t>
            </a:r>
          </a:p>
        </p:txBody>
      </p:sp>
      <p:sp>
        <p:nvSpPr>
          <p:cNvPr id="19" name="文本框 18"/>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（四）文字作品定义及注意事项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21" name="文本框 20"/>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nvSpPr>
        <p:spPr>
          <a:xfrm>
            <a:off x="5587838" y="5050516"/>
            <a:ext cx="1826141" cy="479123"/>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24" name="圆角矩形 23"/>
          <p:cNvSpPr/>
          <p:nvPr/>
        </p:nvSpPr>
        <p:spPr>
          <a:xfrm>
            <a:off x="1380678" y="5539567"/>
            <a:ext cx="2110399" cy="563595"/>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26" name="圆角矩形 25"/>
          <p:cNvSpPr/>
          <p:nvPr/>
        </p:nvSpPr>
        <p:spPr>
          <a:xfrm>
            <a:off x="8119571" y="2532726"/>
            <a:ext cx="3712952" cy="312372"/>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27" name="圆角矩形 26"/>
          <p:cNvSpPr/>
          <p:nvPr/>
        </p:nvSpPr>
        <p:spPr>
          <a:xfrm>
            <a:off x="9149209" y="5613989"/>
            <a:ext cx="1908432" cy="500425"/>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21" name="圆角矩形 20"/>
          <p:cNvSpPr/>
          <p:nvPr/>
        </p:nvSpPr>
        <p:spPr>
          <a:xfrm>
            <a:off x="1431713" y="1690610"/>
            <a:ext cx="3046026"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44" name="文本框 2"/>
          <p:cNvSpPr txBox="1"/>
          <p:nvPr/>
        </p:nvSpPr>
        <p:spPr>
          <a:xfrm>
            <a:off x="1005266" y="472262"/>
            <a:ext cx="3292081" cy="5539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2</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、文字作品登记注意事项</a:t>
            </a:r>
            <a:endPar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endParaRPr>
          </a:p>
        </p:txBody>
      </p:sp>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22" name="文本框 21"/>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sp>
        <p:nvSpPr>
          <p:cNvPr id="13" name="文本框 12"/>
          <p:cNvSpPr txBox="1"/>
          <p:nvPr/>
        </p:nvSpPr>
        <p:spPr>
          <a:xfrm>
            <a:off x="864474" y="35263"/>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（四）文字作品定义及注意事项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25" name="文本框 2"/>
          <p:cNvSpPr txBox="1"/>
          <p:nvPr/>
        </p:nvSpPr>
        <p:spPr>
          <a:xfrm>
            <a:off x="9149209" y="5551202"/>
            <a:ext cx="19875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j-ea"/>
              </a:rPr>
              <a:t>单纯事实消息</a:t>
            </a:r>
            <a:endPar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j-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j-ea"/>
              </a:rPr>
              <a:t>不在作品</a:t>
            </a: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j-ea"/>
              </a:rPr>
              <a:t>登记范围</a:t>
            </a: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014" y="2500382"/>
            <a:ext cx="1523477" cy="2868884"/>
          </a:xfrm>
          <a:prstGeom prst="rect">
            <a:avLst/>
          </a:prstGeom>
          <a:ln w="38100">
            <a:solidFill>
              <a:srgbClr val="2367B9"/>
            </a:solidFill>
          </a:ln>
        </p:spPr>
      </p:pic>
      <p:pic>
        <p:nvPicPr>
          <p:cNvPr id="30" name="图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985" y="1859940"/>
            <a:ext cx="2845851" cy="2967161"/>
          </a:xfrm>
          <a:prstGeom prst="rect">
            <a:avLst/>
          </a:prstGeom>
          <a:ln w="38100">
            <a:solidFill>
              <a:srgbClr val="2367B9"/>
            </a:solidFill>
          </a:ln>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33" y="2769701"/>
            <a:ext cx="1937434" cy="2579052"/>
          </a:xfrm>
          <a:prstGeom prst="rect">
            <a:avLst/>
          </a:prstGeom>
          <a:ln w="38100">
            <a:solidFill>
              <a:srgbClr val="2367B9"/>
            </a:solidFill>
          </a:ln>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1661" y="2950415"/>
            <a:ext cx="1682602" cy="2495470"/>
          </a:xfrm>
          <a:prstGeom prst="rect">
            <a:avLst/>
          </a:prstGeom>
          <a:ln w="38100">
            <a:solidFill>
              <a:srgbClr val="2367B9"/>
            </a:solidFill>
          </a:ln>
        </p:spPr>
      </p:pic>
      <p:sp>
        <p:nvSpPr>
          <p:cNvPr id="33" name="矩形 32"/>
          <p:cNvSpPr/>
          <p:nvPr/>
        </p:nvSpPr>
        <p:spPr>
          <a:xfrm>
            <a:off x="5587839" y="4994547"/>
            <a:ext cx="182614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文字作品中不能有</a:t>
            </a:r>
            <a:endPar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人物肖像照片</a:t>
            </a:r>
          </a:p>
        </p:txBody>
      </p:sp>
      <p:sp>
        <p:nvSpPr>
          <p:cNvPr id="34" name="矩形 33"/>
          <p:cNvSpPr/>
          <p:nvPr/>
        </p:nvSpPr>
        <p:spPr>
          <a:xfrm>
            <a:off x="1431713" y="1710329"/>
            <a:ext cx="322245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广告用语不能作为文字作品登记</a:t>
            </a:r>
          </a:p>
        </p:txBody>
      </p:sp>
      <p:pic>
        <p:nvPicPr>
          <p:cNvPr id="37" name="图片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9362" y="1139006"/>
            <a:ext cx="3583712" cy="450467"/>
          </a:xfrm>
          <a:prstGeom prst="rect">
            <a:avLst/>
          </a:prstGeom>
          <a:ln w="38100">
            <a:solidFill>
              <a:srgbClr val="2367B9"/>
            </a:solidFill>
          </a:ln>
        </p:spPr>
      </p:pic>
      <p:sp>
        <p:nvSpPr>
          <p:cNvPr id="38" name="矩形 37"/>
          <p:cNvSpPr/>
          <p:nvPr/>
        </p:nvSpPr>
        <p:spPr>
          <a:xfrm>
            <a:off x="1459753" y="5529640"/>
            <a:ext cx="203132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文字作品不能只上传</a:t>
            </a:r>
            <a:endPar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发表文字作品的封面</a:t>
            </a:r>
          </a:p>
        </p:txBody>
      </p:sp>
      <p:pic>
        <p:nvPicPr>
          <p:cNvPr id="41" name="图片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0881" y="710393"/>
            <a:ext cx="3050332" cy="1759546"/>
          </a:xfrm>
          <a:prstGeom prst="rect">
            <a:avLst/>
          </a:prstGeom>
          <a:ln w="38100">
            <a:solidFill>
              <a:srgbClr val="2367B9"/>
            </a:solidFill>
          </a:ln>
        </p:spPr>
      </p:pic>
      <p:sp>
        <p:nvSpPr>
          <p:cNvPr id="43" name="矩形 42"/>
          <p:cNvSpPr/>
          <p:nvPr/>
        </p:nvSpPr>
        <p:spPr>
          <a:xfrm>
            <a:off x="8184465" y="2519635"/>
            <a:ext cx="383792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通用数表、通用表格不在作品登记范围</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2"/>
          <p:cNvSpPr txBox="1"/>
          <p:nvPr/>
        </p:nvSpPr>
        <p:spPr>
          <a:xfrm>
            <a:off x="864474" y="348948"/>
            <a:ext cx="11234301" cy="595547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 1</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、电影及类似摄制电影方法创作的作品（I）</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是指摄制在一定介质上，由一系列有伴音或者无伴音的画面组成，并且借助适当装置放映或者以其他方式传播的作品;代码为（I）。常见的作品：纪录片、微电影、广告宣传片等。这两类作品在新著作权法已合并为视听作品。</a:t>
            </a: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2</a:t>
            </a:r>
            <a:r>
              <a:rPr kumimoji="0" lang="zh-CN" altLang="en-US"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a:t>
            </a:r>
            <a:r>
              <a:rPr kumimoji="0" lang="zh-CN" altLang="en-US"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电影及类似摄制电影方法创作的作品注意事项</a:t>
            </a:r>
            <a:endParaRPr kumimoji="0" lang="en-US" altLang="zh-CN"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endParaRPr>
          </a:p>
          <a:p>
            <a:pPr lvl="0">
              <a:lnSpc>
                <a:spcPct val="150000"/>
              </a:lnSpc>
              <a:defRPr/>
            </a:pPr>
            <a:r>
              <a:rPr lang="zh-CN" altLang="en-US" sz="1600">
                <a:solidFill>
                  <a:prstClr val="black"/>
                </a:solidFill>
                <a:latin typeface="微软雅黑" panose="020B0503020204020204" charset="-122"/>
                <a:ea typeface="微软雅黑" panose="020B0503020204020204" charset="-122"/>
              </a:rPr>
              <a:t>● </a:t>
            </a:r>
            <a:r>
              <a:rPr kumimoji="0" lang="zh-CN" altLang="en-US"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要注意著作权人由制片者享有，编剧、导演、摄影、作词、作曲等作者享有署名权。</a:t>
            </a:r>
            <a:endParaRPr lang="en-US" altLang="zh-CN">
              <a:solidFill>
                <a:prstClr val="black"/>
              </a:solidFill>
              <a:latin typeface="微软雅黑" panose="020B0503020204020204" charset="-122"/>
              <a:ea typeface="微软雅黑" panose="020B0503020204020204" charset="-122"/>
              <a:cs typeface="+mn-ea"/>
            </a:endParaRPr>
          </a:p>
          <a:p>
            <a:pPr lvl="0">
              <a:lnSpc>
                <a:spcPct val="150000"/>
              </a:lnSpc>
              <a:defRPr/>
            </a:pPr>
            <a:r>
              <a:rPr lang="zh-CN" altLang="en-US" sz="1600">
                <a:solidFill>
                  <a:prstClr val="black"/>
                </a:solidFill>
                <a:latin typeface="微软雅黑" panose="020B0503020204020204" charset="-122"/>
                <a:ea typeface="微软雅黑" panose="020B0503020204020204" charset="-122"/>
              </a:rPr>
              <a:t>● </a:t>
            </a:r>
            <a:r>
              <a:rPr kumimoji="0" lang="zh-CN" altLang="en-US"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在引用背景音乐时，除了背景音乐是原创，引用他人音乐需得到授权。</a:t>
            </a:r>
            <a:endParaRPr kumimoji="0" lang="en-US" altLang="zh-CN"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lvl="0">
              <a:lnSpc>
                <a:spcPct val="150000"/>
              </a:lnSpc>
              <a:defRPr/>
            </a:pPr>
            <a:r>
              <a:rPr lang="zh-CN" altLang="en-US" sz="1600">
                <a:solidFill>
                  <a:prstClr val="black"/>
                </a:solidFill>
                <a:latin typeface="微软雅黑" panose="020B0503020204020204" charset="-122"/>
                <a:ea typeface="微软雅黑" panose="020B0503020204020204" charset="-122"/>
              </a:rPr>
              <a:t>● </a:t>
            </a:r>
            <a:r>
              <a:rPr kumimoji="0" lang="zh-CN" altLang="en-US"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此类作品在按要求上传电子样本时文件大小不超过</a:t>
            </a:r>
            <a:r>
              <a:rPr kumimoji="0" lang="en-US" altLang="zh-CN"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10M</a:t>
            </a:r>
            <a:r>
              <a:rPr kumimoji="0" lang="zh-CN" altLang="en-US"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，若超过</a:t>
            </a:r>
            <a:r>
              <a:rPr kumimoji="0" lang="en-US" altLang="zh-CN"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10M</a:t>
            </a:r>
            <a:r>
              <a:rPr kumimoji="0" lang="zh-CN" altLang="en-US"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，有两个方法来处理，一是压缩作品，二是分成几个作品上传，上传的电子版不超过</a:t>
            </a:r>
            <a:r>
              <a:rPr kumimoji="0" lang="en-US" altLang="zh-CN"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10M</a:t>
            </a:r>
            <a:r>
              <a:rPr kumimoji="0" lang="zh-CN" altLang="en-US"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即可。</a:t>
            </a:r>
            <a:endPar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endParaRPr>
          </a:p>
        </p:txBody>
      </p:sp>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20" name="矩形 19"/>
          <p:cNvSpPr/>
          <p:nvPr/>
        </p:nvSpPr>
        <p:spPr>
          <a:xfrm flipH="1">
            <a:off x="10158093" y="2060639"/>
            <a:ext cx="1450340" cy="2673985"/>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pic>
        <p:nvPicPr>
          <p:cNvPr id="27" name="图片 26"/>
          <p:cNvPicPr>
            <a:picLocks noChangeAspect="1"/>
          </p:cNvPicPr>
          <p:nvPr/>
        </p:nvPicPr>
        <p:blipFill>
          <a:blip r:embed="rId4" cstate="print"/>
          <a:stretch>
            <a:fillRect/>
          </a:stretch>
        </p:blipFill>
        <p:spPr>
          <a:xfrm>
            <a:off x="10187303" y="2863914"/>
            <a:ext cx="1392555" cy="1870710"/>
          </a:xfrm>
          <a:prstGeom prst="rect">
            <a:avLst/>
          </a:prstGeom>
          <a:ln>
            <a:solidFill>
              <a:schemeClr val="tx1"/>
            </a:solidFill>
          </a:ln>
        </p:spPr>
      </p:pic>
      <p:sp>
        <p:nvSpPr>
          <p:cNvPr id="34" name="标题 2"/>
          <p:cNvSpPr>
            <a:spLocks noGrp="1"/>
          </p:cNvSpPr>
          <p:nvPr/>
        </p:nvSpPr>
        <p:spPr>
          <a:xfrm>
            <a:off x="10165077" y="2070538"/>
            <a:ext cx="1462405" cy="648706"/>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类似摄制电影方法创造作品</a:t>
            </a:r>
          </a:p>
        </p:txBody>
      </p:sp>
      <p:sp>
        <p:nvSpPr>
          <p:cNvPr id="16" name="文本框 15"/>
          <p:cNvSpPr txBox="1"/>
          <p:nvPr/>
        </p:nvSpPr>
        <p:spPr>
          <a:xfrm>
            <a:off x="864474" y="35263"/>
            <a:ext cx="6853158"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（五）电影及类似摄制电影方法创造的作品定义及注意事项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285" y="2469515"/>
            <a:ext cx="2372995" cy="135636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020" y="2469515"/>
            <a:ext cx="2274570" cy="1356995"/>
          </a:xfrm>
          <a:prstGeom prst="rect">
            <a:avLst/>
          </a:prstGeom>
        </p:spPr>
      </p:pic>
      <p:sp>
        <p:nvSpPr>
          <p:cNvPr id="21" name="矩形 20"/>
          <p:cNvSpPr/>
          <p:nvPr/>
        </p:nvSpPr>
        <p:spPr>
          <a:xfrm flipH="1">
            <a:off x="5473065" y="2088515"/>
            <a:ext cx="2294890" cy="1737360"/>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3" name="矩形 22"/>
          <p:cNvSpPr/>
          <p:nvPr/>
        </p:nvSpPr>
        <p:spPr>
          <a:xfrm flipH="1">
            <a:off x="1645920" y="2087880"/>
            <a:ext cx="2372360" cy="1738630"/>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4" name="矩形 23"/>
          <p:cNvSpPr/>
          <p:nvPr/>
        </p:nvSpPr>
        <p:spPr>
          <a:xfrm>
            <a:off x="2419350" y="2070735"/>
            <a:ext cx="1117600" cy="3987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记录片</a:t>
            </a:r>
          </a:p>
        </p:txBody>
      </p:sp>
      <p:sp>
        <p:nvSpPr>
          <p:cNvPr id="25" name="矩形 24"/>
          <p:cNvSpPr/>
          <p:nvPr/>
        </p:nvSpPr>
        <p:spPr>
          <a:xfrm>
            <a:off x="5937885" y="2087880"/>
            <a:ext cx="1583690" cy="3987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广告宣传片</a:t>
            </a: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8" name="文本框 17"/>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2"/>
          <p:cNvSpPr txBox="1"/>
          <p:nvPr/>
        </p:nvSpPr>
        <p:spPr>
          <a:xfrm>
            <a:off x="981075" y="539115"/>
            <a:ext cx="8615412" cy="56323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1</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、录音制品（</a:t>
            </a:r>
            <a:r>
              <a:rPr kumimoji="0" lang="en-US" altLang="zh-CN"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rPr>
              <a:t>S</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j-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是指任何对表演的声音和其他声音的录制品；代码（</a:t>
            </a:r>
            <a:r>
              <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S</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）。常见的录音制品有广播剧、音乐作品的录音等。</a:t>
            </a:r>
            <a:endParaRPr kumimoji="0" lang="en-US" altLang="zh-CN"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2</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、录音制品（</a:t>
            </a: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V</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是指将已制作成功的作品再重新进行翻录，完全运用原制成品的各项标准、要求，或是机械地将表演者的表演或景物录制下来的非智力创作成果</a:t>
            </a:r>
            <a:r>
              <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代码（</a:t>
            </a:r>
            <a:r>
              <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V</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）。常见的录像制品有带视频的教学课件及课程等。</a:t>
            </a: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黑体" panose="02010609060101010101" charset="-122"/>
              <a:cs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3</a:t>
            </a: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rPr>
              <a:t>、录音及录像制品注意事项</a:t>
            </a:r>
            <a:endParaRPr kumimoji="0" lang="en-US" altLang="zh-CN"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j-ea"/>
            </a:endParaRPr>
          </a:p>
          <a:p>
            <a:pPr lvl="0">
              <a:lnSpc>
                <a:spcPct val="150000"/>
              </a:lnSpc>
              <a:defRPr/>
            </a:pPr>
            <a:r>
              <a:rPr lang="zh-CN" altLang="en-US" sz="1600">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在引用背景音乐时，除了背景音乐是原创，引用他人音乐需得到授权。</a:t>
            </a: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lvl="0">
              <a:lnSpc>
                <a:spcPct val="150000"/>
              </a:lnSpc>
              <a:defRPr/>
            </a:pPr>
            <a:r>
              <a:rPr lang="zh-CN" altLang="en-US" sz="1600">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此类作品在按要求上传电子样本时文件大小不超过</a:t>
            </a:r>
            <a:r>
              <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10M</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，若超过</a:t>
            </a:r>
            <a:r>
              <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10M</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，有两个方法来处理，一是压缩作品，二是分成几个作品上传，上传的电子版不超过</a:t>
            </a:r>
            <a:r>
              <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10M</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即可。</a:t>
            </a: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a:p>
            <a:pPr lvl="0">
              <a:lnSpc>
                <a:spcPct val="150000"/>
              </a:lnSpc>
              <a:defRPr/>
            </a:pPr>
            <a:r>
              <a:rPr lang="zh-CN" altLang="en-US" sz="1600">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rPr>
              <a:t>录像制品中经常会有媒体记者上传</a:t>
            </a:r>
            <a:r>
              <a:rPr kumimoji="0" lang="zh-CN" altLang="en-US"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rPr>
              <a:t>地方新闻报道，再次注意，时事新闻不在作</a:t>
            </a:r>
            <a:endParaRPr kumimoji="0" lang="en-US" altLang="zh-CN"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rPr>
              <a:t>  </a:t>
            </a:r>
            <a:r>
              <a:rPr kumimoji="0" lang="zh-CN" altLang="en-US"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rPr>
              <a:t>品登记范围。</a:t>
            </a:r>
            <a:endParaRPr kumimoji="0" lang="en-US" altLang="zh-CN"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endParaRPr>
          </a:p>
        </p:txBody>
      </p:sp>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18" name="矩形 17"/>
          <p:cNvSpPr/>
          <p:nvPr/>
        </p:nvSpPr>
        <p:spPr>
          <a:xfrm flipH="1">
            <a:off x="9977755" y="3523615"/>
            <a:ext cx="1438275" cy="2368550"/>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9" name="矩形 18"/>
          <p:cNvSpPr/>
          <p:nvPr/>
        </p:nvSpPr>
        <p:spPr>
          <a:xfrm flipH="1">
            <a:off x="9965690" y="915035"/>
            <a:ext cx="1438275" cy="2331085"/>
          </a:xfrm>
          <a:prstGeom prst="rect">
            <a:avLst/>
          </a:prstGeom>
          <a:noFill/>
          <a:ln w="38100">
            <a:solidFill>
              <a:srgbClr val="2065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9BD5">
                  <a:lumMod val="50000"/>
                </a:srgb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pic>
        <p:nvPicPr>
          <p:cNvPr id="26" name="图片 25"/>
          <p:cNvPicPr>
            <a:picLocks noChangeAspect="1"/>
          </p:cNvPicPr>
          <p:nvPr/>
        </p:nvPicPr>
        <p:blipFill>
          <a:blip r:embed="rId4" cstate="print"/>
          <a:stretch>
            <a:fillRect/>
          </a:stretch>
        </p:blipFill>
        <p:spPr>
          <a:xfrm>
            <a:off x="9977866" y="4021613"/>
            <a:ext cx="1438275" cy="1869440"/>
          </a:xfrm>
          <a:prstGeom prst="rect">
            <a:avLst/>
          </a:prstGeom>
          <a:ln>
            <a:solidFill>
              <a:schemeClr val="tx1"/>
            </a:solidFill>
          </a:ln>
        </p:spPr>
      </p:pic>
      <p:pic>
        <p:nvPicPr>
          <p:cNvPr id="28" name="图片 27"/>
          <p:cNvPicPr>
            <a:picLocks noChangeAspect="1"/>
          </p:cNvPicPr>
          <p:nvPr/>
        </p:nvPicPr>
        <p:blipFill>
          <a:blip r:embed="rId5" cstate="print"/>
          <a:stretch>
            <a:fillRect/>
          </a:stretch>
        </p:blipFill>
        <p:spPr>
          <a:xfrm>
            <a:off x="9965801" y="1375410"/>
            <a:ext cx="1438275" cy="1870710"/>
          </a:xfrm>
          <a:prstGeom prst="rect">
            <a:avLst/>
          </a:prstGeom>
          <a:ln>
            <a:solidFill>
              <a:schemeClr val="tx1"/>
            </a:solidFill>
          </a:ln>
        </p:spPr>
      </p:pic>
      <p:sp>
        <p:nvSpPr>
          <p:cNvPr id="32" name="标题 2"/>
          <p:cNvSpPr>
            <a:spLocks noGrp="1"/>
          </p:cNvSpPr>
          <p:nvPr/>
        </p:nvSpPr>
        <p:spPr>
          <a:xfrm>
            <a:off x="9965801" y="3523773"/>
            <a:ext cx="1462405" cy="346075"/>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录像制品</a:t>
            </a:r>
          </a:p>
        </p:txBody>
      </p:sp>
      <p:sp>
        <p:nvSpPr>
          <p:cNvPr id="33" name="标题 2"/>
          <p:cNvSpPr>
            <a:spLocks noGrp="1"/>
          </p:cNvSpPr>
          <p:nvPr/>
        </p:nvSpPr>
        <p:spPr>
          <a:xfrm>
            <a:off x="9965801" y="969645"/>
            <a:ext cx="1462405" cy="346075"/>
          </a:xfrm>
        </p:spPr>
        <p:txBody>
          <a:bodyPr lIns="101600" tIns="38100" rIns="63500" bIns="38100" anchor="t" anchorCtr="0">
            <a:noAutofit/>
          </a:bodyPr>
          <a:lstStyle>
            <a:lvl1pPr algn="l" defTabSz="914400" rtl="0" eaLnBrk="1" fontAlgn="auto" latinLnBrk="0" hangingPunct="1">
              <a:lnSpc>
                <a:spcPct val="100000"/>
              </a:lnSpc>
              <a:spcBef>
                <a:spcPct val="0"/>
              </a:spcBef>
              <a:buNone/>
              <a:defRPr sz="3600" b="0" u="none" strike="noStrike" kern="1200" cap="none" spc="3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300" normalizeH="0" baseline="0" noProof="0">
                <a:ln>
                  <a:noFill/>
                </a:ln>
                <a:solidFill>
                  <a:srgbClr val="FF0000"/>
                </a:solidFill>
                <a:effectLst/>
                <a:uLnTx/>
                <a:uFillTx/>
                <a:latin typeface="黑体" panose="02010609060101010101" charset="-122"/>
                <a:ea typeface="黑体" panose="02010609060101010101" charset="-122"/>
                <a:cs typeface="+mj-cs"/>
              </a:rPr>
              <a:t>录音制品</a:t>
            </a:r>
          </a:p>
        </p:txBody>
      </p:sp>
      <p:sp>
        <p:nvSpPr>
          <p:cNvPr id="16" name="文本框 15"/>
          <p:cNvSpPr txBox="1"/>
          <p:nvPr/>
        </p:nvSpPr>
        <p:spPr>
          <a:xfrm>
            <a:off x="864474" y="35263"/>
            <a:ext cx="4544834"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（六）录音及录像制品定义及注意事项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5" name="文本框 14"/>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5" name="矩形 4"/>
          <p:cNvSpPr/>
          <p:nvPr/>
        </p:nvSpPr>
        <p:spPr>
          <a:xfrm>
            <a:off x="925468" y="3043891"/>
            <a:ext cx="10241280" cy="768350"/>
          </a:xfrm>
          <a:prstGeom prst="rect">
            <a:avLst/>
          </a:prstGeom>
        </p:spPr>
        <p:txBody>
          <a:bodyPr wrap="none">
            <a:spAutoFit/>
          </a:bodyPr>
          <a:lstStyle/>
          <a:p>
            <a:r>
              <a:rPr lang="zh-CN" altLang="en-US" sz="4400">
                <a:latin typeface="+mj-ea"/>
              </a:rPr>
              <a:t>三、作品登记的权利归属方式及注意事项</a:t>
            </a:r>
            <a:endParaRPr lang="en-US" altLang="zh-CN" sz="4400">
              <a:latin typeface="+mj-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0" name="文本框 9"/>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4" name="文本框 3"/>
          <p:cNvSpPr txBox="1"/>
          <p:nvPr/>
        </p:nvSpPr>
        <p:spPr>
          <a:xfrm>
            <a:off x="945324" y="672507"/>
            <a:ext cx="6134205" cy="5355312"/>
          </a:xfrm>
          <a:prstGeom prst="rect">
            <a:avLst/>
          </a:prstGeom>
          <a:noFill/>
        </p:spPr>
        <p:txBody>
          <a:bodyPr wrap="square" rtlCol="0" anchor="t">
            <a:spAutoFit/>
          </a:bodyPr>
          <a:lstStyle/>
          <a:p>
            <a:pPr lvl="0">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作品权利归属方式分为两</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类，</a:t>
            </a:r>
            <a:r>
              <a:rPr lang="en-US" altLang="zh-CN">
                <a:solidFill>
                  <a:srgbClr val="FF0000"/>
                </a:solidFill>
                <a:latin typeface="微软雅黑" panose="020B0503020204020204" charset="-122"/>
                <a:ea typeface="微软雅黑" panose="020B0503020204020204" charset="-122"/>
              </a:rPr>
              <a:t>【</a:t>
            </a:r>
            <a:r>
              <a:rPr kumimoji="0" lang="zh-CN" altLang="en-US"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个人作品</a:t>
            </a:r>
            <a:r>
              <a:rPr kumimoji="0" lang="en-US" altLang="zh-CN"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和</a:t>
            </a:r>
            <a:r>
              <a:rPr lang="en-US" altLang="zh-CN">
                <a:solidFill>
                  <a:srgbClr val="FF0000"/>
                </a:solidFill>
                <a:latin typeface="微软雅黑" panose="020B0503020204020204" charset="-122"/>
                <a:ea typeface="微软雅黑" panose="020B0503020204020204" charset="-122"/>
              </a:rPr>
              <a:t>【</a:t>
            </a:r>
            <a:r>
              <a:rPr lang="zh-CN" altLang="en-US">
                <a:solidFill>
                  <a:srgbClr val="FF0000"/>
                </a:solidFill>
                <a:latin typeface="微软雅黑" panose="020B0503020204020204" charset="-122"/>
                <a:ea typeface="微软雅黑" panose="020B0503020204020204" charset="-122"/>
              </a:rPr>
              <a:t>机构作品</a:t>
            </a:r>
            <a:r>
              <a:rPr lang="en-US" altLang="zh-CN">
                <a:solidFill>
                  <a:srgbClr val="FF0000"/>
                </a:solidFill>
                <a:latin typeface="微软雅黑" panose="020B0503020204020204" charset="-122"/>
                <a:ea typeface="微软雅黑" panose="020B0503020204020204" charset="-122"/>
              </a:rPr>
              <a:t>】</a:t>
            </a:r>
            <a:r>
              <a:rPr kumimoji="0" lang="zh-CN" altLang="en-US"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a:t>
            </a:r>
            <a:endParaRPr kumimoji="0" lang="zh-CN" altLang="en-US" sz="1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1、个人</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作品的权属关系，有</a:t>
            </a:r>
            <a:r>
              <a:rPr kumimoji="0" lang="zh-CN" altLang="en-US" sz="18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mn-cs"/>
              </a:rPr>
              <a:t>个人作品、合作作品、委托</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mn-cs"/>
              </a:rPr>
              <a:t>作品等</a:t>
            </a:r>
            <a:r>
              <a:rPr kumimoji="0" lang="zh-CN" altLang="en-US"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三类。</a:t>
            </a:r>
            <a:endParaRPr kumimoji="0" lang="en-US" altLang="zh-CN"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endParaRPr>
          </a:p>
          <a:p>
            <a:pPr lvl="0">
              <a:lnSpc>
                <a:spcPct val="150000"/>
              </a:lnSpc>
              <a:defRPr/>
            </a:pPr>
            <a:r>
              <a:rPr lang="zh-CN" altLang="en-US">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个人</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作品好理解，即为人个</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原创作品；</a:t>
            </a: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lvl="0">
              <a:lnSpc>
                <a:spcPct val="150000"/>
              </a:lnSpc>
              <a:defRPr/>
            </a:pPr>
            <a:r>
              <a:rPr lang="zh-CN" altLang="en-US">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合作</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作品最常见是音乐作品，词作者曲作者，合作作品要记得上传合作者</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身份证。</a:t>
            </a: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lvl="0">
              <a:lnSpc>
                <a:spcPct val="150000"/>
              </a:lnSpc>
              <a:defRPr/>
            </a:pPr>
            <a:r>
              <a:rPr lang="zh-CN" altLang="en-US">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个人委托作品，是委托他人创作的作品，此类作品上传的情况较少，</a:t>
            </a:r>
            <a:r>
              <a:rPr kumimoji="0" lang="zh-CN" altLang="en-US" sz="1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不在此作</a:t>
            </a:r>
            <a:r>
              <a:rPr kumimoji="0" lang="zh-CN" altLang="en-US"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介绍。</a:t>
            </a: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2</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机构</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作品权属关系有</a:t>
            </a:r>
            <a:r>
              <a:rPr kumimoji="0" lang="zh-CN" altLang="en-US" sz="18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mn-cs"/>
              </a:rPr>
              <a:t>合作作品、法人作品、职务作品、委托作品等四</a:t>
            </a:r>
            <a:r>
              <a:rPr kumimoji="0" lang="zh-CN" altLang="en-US"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种。</a:t>
            </a:r>
            <a:endParaRPr kumimoji="0" lang="en-US" altLang="zh-CN"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下面</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引用几份著作权、署名权较为清晰的任务下达书、协议书等供大家参考。</a:t>
            </a:r>
          </a:p>
        </p:txBody>
      </p:sp>
      <p:pic>
        <p:nvPicPr>
          <p:cNvPr id="2" name="图片 2" descr="2f60a847ec9872066ed481f4bb24580"/>
          <p:cNvPicPr>
            <a:picLocks noChangeAspect="1"/>
          </p:cNvPicPr>
          <p:nvPr/>
        </p:nvPicPr>
        <p:blipFill>
          <a:blip r:embed="rId4" cstate="print"/>
          <a:stretch>
            <a:fillRect/>
          </a:stretch>
        </p:blipFill>
        <p:spPr>
          <a:xfrm>
            <a:off x="7346504" y="3474856"/>
            <a:ext cx="4268464" cy="2413541"/>
          </a:xfrm>
          <a:prstGeom prst="rect">
            <a:avLst/>
          </a:prstGeom>
          <a:ln w="38100">
            <a:solidFill>
              <a:srgbClr val="2367B9"/>
            </a:solidFill>
          </a:ln>
        </p:spPr>
      </p:pic>
      <p:sp>
        <p:nvSpPr>
          <p:cNvPr id="7" name="文本框 6"/>
          <p:cNvSpPr txBox="1"/>
          <p:nvPr/>
        </p:nvSpPr>
        <p:spPr>
          <a:xfrm>
            <a:off x="8678096" y="510261"/>
            <a:ext cx="1605280" cy="52197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a:ln>
                  <a:noFill/>
                </a:ln>
                <a:solidFill>
                  <a:prstClr val="black"/>
                </a:solidFill>
                <a:effectLst/>
                <a:uLnTx/>
                <a:uFillTx/>
                <a:latin typeface="Arial" panose="020B0604020202020204"/>
                <a:ea typeface="黑体" panose="02010609060101010101" charset="-122"/>
                <a:cs typeface="+mn-cs"/>
                <a:sym typeface="+mn-ea"/>
              </a:rPr>
              <a:t>合作作品</a:t>
            </a:r>
            <a:endParaRPr kumimoji="0" lang="zh-CN" altLang="en-US" sz="2800" b="0" i="0" u="none" strike="noStrike" kern="1200" cap="none" spc="0" normalizeH="0" baseline="0" noProof="0">
              <a:ln>
                <a:noFill/>
              </a:ln>
              <a:solidFill>
                <a:prstClr val="black"/>
              </a:solidFill>
              <a:effectLst/>
              <a:uLnTx/>
              <a:uFillTx/>
              <a:latin typeface="Arial" panose="020B0604020202020204"/>
              <a:ea typeface="黑体" panose="02010609060101010101" charset="-122"/>
              <a:cs typeface="+mn-cs"/>
            </a:endParaRPr>
          </a:p>
        </p:txBody>
      </p:sp>
      <p:pic>
        <p:nvPicPr>
          <p:cNvPr id="8" name="图片 1" descr="871d3b9f84912a83b9fbac6ac015bb2"/>
          <p:cNvPicPr>
            <a:picLocks noChangeAspect="1"/>
          </p:cNvPicPr>
          <p:nvPr/>
        </p:nvPicPr>
        <p:blipFill>
          <a:blip r:embed="rId5" cstate="print"/>
          <a:stretch>
            <a:fillRect/>
          </a:stretch>
        </p:blipFill>
        <p:spPr>
          <a:xfrm>
            <a:off x="8167556" y="1147523"/>
            <a:ext cx="2626360" cy="1965325"/>
          </a:xfrm>
          <a:prstGeom prst="rect">
            <a:avLst/>
          </a:prstGeom>
          <a:ln w="38100">
            <a:solidFill>
              <a:srgbClr val="2367B9"/>
            </a:solidFill>
          </a:ln>
        </p:spPr>
      </p:pic>
      <p:sp>
        <p:nvSpPr>
          <p:cNvPr id="12" name="文本框 11"/>
          <p:cNvSpPr txBox="1"/>
          <p:nvPr/>
        </p:nvSpPr>
        <p:spPr>
          <a:xfrm>
            <a:off x="866775" y="29845"/>
            <a:ext cx="2492990"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（一）作品权属分类</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4" name="文本框 13"/>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7" name="文本框 6"/>
          <p:cNvSpPr txBox="1"/>
          <p:nvPr/>
        </p:nvSpPr>
        <p:spPr>
          <a:xfrm>
            <a:off x="3303091" y="845375"/>
            <a:ext cx="1620957" cy="52322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法人作品</a:t>
            </a:r>
            <a:endPar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2" name="文本框 11"/>
          <p:cNvSpPr txBox="1"/>
          <p:nvPr/>
        </p:nvSpPr>
        <p:spPr>
          <a:xfrm>
            <a:off x="866775" y="29845"/>
            <a:ext cx="2492990"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（一）作品权属分类</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145" y="1622516"/>
            <a:ext cx="5271135" cy="3774313"/>
          </a:xfrm>
          <a:prstGeom prst="rect">
            <a:avLst/>
          </a:prstGeom>
          <a:ln w="38100">
            <a:solidFill>
              <a:srgbClr val="2367B9"/>
            </a:solidFill>
          </a:ln>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6525" y="890270"/>
            <a:ext cx="3547745" cy="4872355"/>
          </a:xfrm>
          <a:prstGeom prst="rect">
            <a:avLst/>
          </a:prstGeom>
          <a:ln w="38100">
            <a:solidFill>
              <a:srgbClr val="2367B9"/>
            </a:solidFill>
          </a:ln>
        </p:spPr>
      </p:pic>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3" name="文本框 12"/>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7300595" y="4503089"/>
            <a:ext cx="1890539"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24" name="圆角矩形 23"/>
          <p:cNvSpPr/>
          <p:nvPr/>
        </p:nvSpPr>
        <p:spPr>
          <a:xfrm>
            <a:off x="3795964" y="4681517"/>
            <a:ext cx="1415772"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10" name="矩形 9"/>
          <p:cNvSpPr/>
          <p:nvPr/>
        </p:nvSpPr>
        <p:spPr>
          <a:xfrm>
            <a:off x="954860" y="56073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7" name="文本框 6"/>
          <p:cNvSpPr txBox="1"/>
          <p:nvPr/>
        </p:nvSpPr>
        <p:spPr>
          <a:xfrm>
            <a:off x="1261754" y="562620"/>
            <a:ext cx="1620957" cy="52322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职务作品</a:t>
            </a:r>
            <a:endPar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3" name="图片 12" descr="330c9ef4883a0eeee620be2d79bc8fc"/>
          <p:cNvPicPr>
            <a:picLocks noChangeAspect="1"/>
          </p:cNvPicPr>
          <p:nvPr/>
        </p:nvPicPr>
        <p:blipFill>
          <a:blip r:embed="rId4" cstate="print"/>
          <a:stretch>
            <a:fillRect/>
          </a:stretch>
        </p:blipFill>
        <p:spPr>
          <a:xfrm>
            <a:off x="5608955" y="3356610"/>
            <a:ext cx="1649095" cy="2564765"/>
          </a:xfrm>
          <a:prstGeom prst="rect">
            <a:avLst/>
          </a:prstGeom>
          <a:ln w="38100">
            <a:solidFill>
              <a:srgbClr val="2367B9"/>
            </a:solidFill>
          </a:ln>
        </p:spPr>
      </p:pic>
      <p:pic>
        <p:nvPicPr>
          <p:cNvPr id="14" name="图片 13" descr="f999f185ab3350aabf75e47a6b5d1ea"/>
          <p:cNvPicPr>
            <a:picLocks noChangeAspect="1"/>
          </p:cNvPicPr>
          <p:nvPr/>
        </p:nvPicPr>
        <p:blipFill>
          <a:blip r:embed="rId5" cstate="print"/>
          <a:stretch>
            <a:fillRect/>
          </a:stretch>
        </p:blipFill>
        <p:spPr>
          <a:xfrm>
            <a:off x="9233679" y="3378200"/>
            <a:ext cx="2090420" cy="2545080"/>
          </a:xfrm>
          <a:prstGeom prst="rect">
            <a:avLst/>
          </a:prstGeom>
          <a:ln w="38100">
            <a:solidFill>
              <a:srgbClr val="2367B9"/>
            </a:solidFill>
          </a:ln>
        </p:spPr>
      </p:pic>
      <p:pic>
        <p:nvPicPr>
          <p:cNvPr id="15" name="图片 14" descr="b4dd7ea23d1d47604e72f15a9824c44"/>
          <p:cNvPicPr>
            <a:picLocks noChangeAspect="1"/>
          </p:cNvPicPr>
          <p:nvPr/>
        </p:nvPicPr>
        <p:blipFill>
          <a:blip r:embed="rId6" cstate="print"/>
          <a:stretch>
            <a:fillRect/>
          </a:stretch>
        </p:blipFill>
        <p:spPr>
          <a:xfrm>
            <a:off x="6188886" y="1057758"/>
            <a:ext cx="4457700" cy="1952625"/>
          </a:xfrm>
          <a:prstGeom prst="rect">
            <a:avLst/>
          </a:prstGeom>
          <a:ln w="38100">
            <a:solidFill>
              <a:srgbClr val="2367B9"/>
            </a:solidFill>
          </a:ln>
        </p:spPr>
      </p:pic>
      <p:pic>
        <p:nvPicPr>
          <p:cNvPr id="16" name="图片 15"/>
          <p:cNvPicPr>
            <a:picLocks noChangeAspect="1"/>
          </p:cNvPicPr>
          <p:nvPr/>
        </p:nvPicPr>
        <p:blipFill>
          <a:blip r:embed="rId7" cstate="print"/>
          <a:stretch>
            <a:fillRect/>
          </a:stretch>
        </p:blipFill>
        <p:spPr>
          <a:xfrm>
            <a:off x="928863" y="3885550"/>
            <a:ext cx="2824556" cy="2086110"/>
          </a:xfrm>
          <a:prstGeom prst="rect">
            <a:avLst/>
          </a:prstGeom>
          <a:ln w="38100">
            <a:solidFill>
              <a:srgbClr val="2367B9"/>
            </a:solidFill>
          </a:ln>
        </p:spPr>
      </p:pic>
      <p:sp>
        <p:nvSpPr>
          <p:cNvPr id="18" name="文本框 17"/>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2896" y="1198095"/>
            <a:ext cx="1776294" cy="2535724"/>
          </a:xfrm>
          <a:prstGeom prst="rect">
            <a:avLst/>
          </a:prstGeom>
          <a:ln w="38100">
            <a:solidFill>
              <a:srgbClr val="2367B9"/>
            </a:solidFill>
          </a:ln>
        </p:spPr>
      </p:pic>
      <p:sp>
        <p:nvSpPr>
          <p:cNvPr id="20" name="文本框 19"/>
          <p:cNvSpPr txBox="1"/>
          <p:nvPr/>
        </p:nvSpPr>
        <p:spPr>
          <a:xfrm>
            <a:off x="3826760" y="4650739"/>
            <a:ext cx="1458318" cy="46166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权属证明</a:t>
            </a:r>
          </a:p>
        </p:txBody>
      </p:sp>
      <p:sp>
        <p:nvSpPr>
          <p:cNvPr id="22" name="文本框 21"/>
          <p:cNvSpPr txBox="1"/>
          <p:nvPr/>
        </p:nvSpPr>
        <p:spPr>
          <a:xfrm>
            <a:off x="7404734" y="4468495"/>
            <a:ext cx="1873885" cy="460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约定承诺书</a:t>
            </a:r>
          </a:p>
        </p:txBody>
      </p:sp>
      <p:sp>
        <p:nvSpPr>
          <p:cNvPr id="23" name="文本框 22"/>
          <p:cNvSpPr txBox="1"/>
          <p:nvPr/>
        </p:nvSpPr>
        <p:spPr>
          <a:xfrm>
            <a:off x="866775" y="29845"/>
            <a:ext cx="2492990"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（一）作品权属分类</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26" name="圆角矩形 25"/>
          <p:cNvSpPr/>
          <p:nvPr/>
        </p:nvSpPr>
        <p:spPr>
          <a:xfrm>
            <a:off x="3340047" y="2344278"/>
            <a:ext cx="1460265" cy="400110"/>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创作声明</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7" name="文本框 6"/>
          <p:cNvSpPr txBox="1"/>
          <p:nvPr/>
        </p:nvSpPr>
        <p:spPr>
          <a:xfrm>
            <a:off x="2585614" y="1094860"/>
            <a:ext cx="1620957" cy="52322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委托作品</a:t>
            </a:r>
            <a:endPar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9" name="图片 9" descr="d6e3819aa86606bdf35208a97e5a855"/>
          <p:cNvPicPr>
            <a:picLocks noChangeAspect="1"/>
          </p:cNvPicPr>
          <p:nvPr/>
        </p:nvPicPr>
        <p:blipFill rotWithShape="1">
          <a:blip r:embed="rId4" cstate="print"/>
          <a:srcRect r="9736"/>
          <a:stretch>
            <a:fillRect/>
          </a:stretch>
        </p:blipFill>
        <p:spPr>
          <a:xfrm>
            <a:off x="1008380" y="2266315"/>
            <a:ext cx="4760824" cy="2019300"/>
          </a:xfrm>
          <a:prstGeom prst="rect">
            <a:avLst/>
          </a:prstGeom>
          <a:ln w="38100">
            <a:solidFill>
              <a:srgbClr val="2367B9"/>
            </a:solidFill>
          </a:ln>
        </p:spPr>
      </p:pic>
      <p:pic>
        <p:nvPicPr>
          <p:cNvPr id="6" name="图片 10" descr="feb4510af2fc77aa3c8bd9f76d6b151"/>
          <p:cNvPicPr>
            <a:picLocks noChangeAspect="1"/>
          </p:cNvPicPr>
          <p:nvPr/>
        </p:nvPicPr>
        <p:blipFill rotWithShape="1">
          <a:blip r:embed="rId5" cstate="print"/>
          <a:srcRect r="16001"/>
          <a:stretch>
            <a:fillRect/>
          </a:stretch>
        </p:blipFill>
        <p:spPr>
          <a:xfrm>
            <a:off x="6628326" y="789622"/>
            <a:ext cx="4429315" cy="4972685"/>
          </a:xfrm>
          <a:prstGeom prst="rect">
            <a:avLst/>
          </a:prstGeom>
          <a:ln w="38100">
            <a:solidFill>
              <a:srgbClr val="2367B9"/>
            </a:solidFill>
          </a:ln>
        </p:spPr>
      </p:pic>
      <p:sp>
        <p:nvSpPr>
          <p:cNvPr id="13" name="文本框 12"/>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8"/>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8"/>
              </a:solidFill>
              <a:effectLst/>
              <a:uLnTx/>
              <a:uFillTx/>
              <a:latin typeface="华文隶书" panose="02010800040101010101" pitchFamily="2" charset="-122"/>
              <a:ea typeface="华文隶书" panose="02010800040101010101" pitchFamily="2" charset="-122"/>
              <a:cs typeface="+mn-cs"/>
            </a:endParaRPr>
          </a:p>
        </p:txBody>
      </p:sp>
      <p:sp>
        <p:nvSpPr>
          <p:cNvPr id="11" name="文本框 10"/>
          <p:cNvSpPr txBox="1"/>
          <p:nvPr/>
        </p:nvSpPr>
        <p:spPr>
          <a:xfrm>
            <a:off x="866775" y="29845"/>
            <a:ext cx="2492990"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（一）作品权属分类</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2" name="文本框 11"/>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
        <p:nvSpPr>
          <p:cNvPr id="5" name="矩形 4"/>
          <p:cNvSpPr/>
          <p:nvPr/>
        </p:nvSpPr>
        <p:spPr>
          <a:xfrm>
            <a:off x="2327421" y="2886756"/>
            <a:ext cx="7520007" cy="769441"/>
          </a:xfrm>
          <a:prstGeom prst="rect">
            <a:avLst/>
          </a:prstGeom>
        </p:spPr>
        <p:txBody>
          <a:bodyPr wrap="none">
            <a:spAutoFit/>
          </a:bodyPr>
          <a:lstStyle/>
          <a:p>
            <a:r>
              <a:rPr lang="zh-CN" altLang="en-US" sz="4400">
                <a:latin typeface="+mj-ea"/>
              </a:rPr>
              <a:t>一、版权登记的必要性及作用</a:t>
            </a:r>
            <a:endParaRPr lang="zh-CN" altLang="en-US" sz="4400" dirty="0">
              <a:latin typeface="+mj-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6780015" y="2775846"/>
            <a:ext cx="4560337" cy="404303"/>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26" name="圆角矩形 25"/>
          <p:cNvSpPr/>
          <p:nvPr/>
        </p:nvSpPr>
        <p:spPr>
          <a:xfrm>
            <a:off x="6255544" y="5502655"/>
            <a:ext cx="2096602" cy="574058"/>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27" name="圆角矩形 26"/>
          <p:cNvSpPr/>
          <p:nvPr/>
        </p:nvSpPr>
        <p:spPr>
          <a:xfrm>
            <a:off x="9060184" y="5504632"/>
            <a:ext cx="2666759" cy="541297"/>
          </a:xfrm>
          <a:prstGeom prst="roundRect">
            <a:avLst/>
          </a:prstGeom>
          <a:solidFill>
            <a:srgbClr val="304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5" name="文本框 4"/>
          <p:cNvSpPr txBox="1"/>
          <p:nvPr/>
        </p:nvSpPr>
        <p:spPr>
          <a:xfrm>
            <a:off x="922655" y="865496"/>
            <a:ext cx="309880" cy="4914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600" b="1" i="0" u="none" strike="noStrike" kern="1200" cap="none" spc="0" normalizeH="0" baseline="0" noProof="0" dirty="0">
              <a:ln>
                <a:noFill/>
              </a:ln>
              <a:solidFill>
                <a:srgbClr val="5B9BD5">
                  <a:lumMod val="50000"/>
                </a:srgbClr>
              </a:solidFill>
              <a:effectLst/>
              <a:uLnTx/>
              <a:uFillTx/>
              <a:latin typeface="楷体" panose="02010609060101010101" charset="-122"/>
              <a:ea typeface="楷体" panose="02010609060101010101" charset="-122"/>
              <a:cs typeface="华文楷体" panose="02010600040101010101" charset="-122"/>
            </a:endParaRPr>
          </a:p>
        </p:txBody>
      </p:sp>
      <p:sp>
        <p:nvSpPr>
          <p:cNvPr id="10" name="矩形 9"/>
          <p:cNvSpPr/>
          <p:nvPr/>
        </p:nvSpPr>
        <p:spPr>
          <a:xfrm>
            <a:off x="922655" y="452472"/>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20" name="文本框 19"/>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9"/>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9"/>
              </a:solidFill>
              <a:effectLst/>
              <a:uLnTx/>
              <a:uFillTx/>
              <a:latin typeface="华文隶书" panose="02010800040101010101" pitchFamily="2" charset="-122"/>
              <a:ea typeface="华文隶书" panose="02010800040101010101" pitchFamily="2" charset="-122"/>
              <a:cs typeface="+mn-cs"/>
            </a:endParaRPr>
          </a:p>
        </p:txBody>
      </p:sp>
      <p:sp>
        <p:nvSpPr>
          <p:cNvPr id="22" name="文本框 21"/>
          <p:cNvSpPr txBox="1"/>
          <p:nvPr/>
        </p:nvSpPr>
        <p:spPr>
          <a:xfrm>
            <a:off x="866775" y="62865"/>
            <a:ext cx="403187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（二）作品登记权属关系常见问题</a:t>
            </a:r>
            <a:endPar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 name="矩形 1"/>
          <p:cNvSpPr/>
          <p:nvPr/>
        </p:nvSpPr>
        <p:spPr>
          <a:xfrm>
            <a:off x="922655" y="470535"/>
            <a:ext cx="5332890" cy="5632311"/>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作品登记权属类别最常见的问题：</a:t>
            </a:r>
          </a:p>
          <a:p>
            <a:pPr lvl="0">
              <a:lnSpc>
                <a:spcPct val="200000"/>
              </a:lnSpc>
              <a:defRPr/>
            </a:pPr>
            <a:r>
              <a:rPr lang="zh-CN" altLang="en-US">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一是各类权属关系没有选对。</a:t>
            </a:r>
          </a:p>
          <a:p>
            <a:pPr lvl="0">
              <a:lnSpc>
                <a:spcPct val="200000"/>
              </a:lnSpc>
              <a:defRPr/>
            </a:pPr>
            <a:r>
              <a:rPr lang="zh-CN" altLang="en-US">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二是在权属关系协议中没有把核心的著作权、署名权归谁表述清楚。</a:t>
            </a: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lvl="0">
              <a:lnSpc>
                <a:spcPct val="200000"/>
              </a:lnSpc>
              <a:defRPr/>
            </a:pPr>
            <a:r>
              <a:rPr lang="zh-CN" altLang="en-US">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三是一些放弃署名权的作者本人没签名等等。</a:t>
            </a:r>
            <a:endPar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lvl="0">
              <a:lnSpc>
                <a:spcPct val="200000"/>
              </a:lnSpc>
              <a:defRPr/>
            </a:pPr>
            <a:r>
              <a:rPr lang="zh-CN" altLang="en-US">
                <a:solidFill>
                  <a:prstClr val="black"/>
                </a:solidFill>
                <a:latin typeface="微软雅黑" panose="020B0503020204020204" charset="-122"/>
                <a:ea typeface="微软雅黑" panose="020B0503020204020204" charset="-122"/>
              </a:rPr>
              <a:t>● </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四是合作作品，最常见的问题是作者姓名填其中一个，著作权人也填其中一个</a:t>
            </a:r>
            <a:r>
              <a:rPr kumimoji="0" lang="en-US"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如图片所示。正确的方式</a:t>
            </a:r>
            <a:r>
              <a:rPr lang="zh-CN" altLang="en-US">
                <a:solidFill>
                  <a:prstClr val="black"/>
                </a:solidFill>
                <a:latin typeface="微软雅黑" panose="020B0503020204020204" charset="-122"/>
                <a:ea typeface="微软雅黑" panose="020B0503020204020204" charset="-122"/>
              </a:rPr>
              <a:t>：</a:t>
            </a:r>
            <a:r>
              <a:rPr kumimoji="0" lang="zh-CN" altLang="en-US"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著作权人与署名权人应把合作双方都填上；</a:t>
            </a:r>
            <a:r>
              <a:rPr kumimoji="0" lang="en-US" altLang="zh-CN"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作品创作说明书</a:t>
            </a:r>
            <a:r>
              <a:rPr kumimoji="0" lang="en-US" altLang="zh-CN"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不能代替权属关系；</a:t>
            </a:r>
            <a:r>
              <a:rPr kumimoji="0" lang="en-US" altLang="zh-CN"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委托书</a:t>
            </a:r>
            <a:r>
              <a:rPr kumimoji="0" lang="en-US" altLang="zh-CN"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a:t>
            </a:r>
            <a:endParaRPr kumimoji="0" lang="zh-CN" altLang="en-US"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没有说著作权、署名权归谁。</a:t>
            </a:r>
            <a:endParaRPr kumimoji="0" lang="zh-CN" altLang="en-US" sz="18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8640" y="3333071"/>
            <a:ext cx="1605140" cy="2082736"/>
          </a:xfrm>
          <a:prstGeom prst="rect">
            <a:avLst/>
          </a:prstGeom>
          <a:ln w="38100">
            <a:solidFill>
              <a:srgbClr val="2C6CBB"/>
            </a:solidFill>
          </a:ln>
        </p:spPr>
      </p:pic>
      <p:sp>
        <p:nvSpPr>
          <p:cNvPr id="19" name="矩形 18"/>
          <p:cNvSpPr/>
          <p:nvPr/>
        </p:nvSpPr>
        <p:spPr>
          <a:xfrm>
            <a:off x="6255545" y="5491938"/>
            <a:ext cx="209660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权属关系不能用</a:t>
            </a:r>
            <a:endPar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作品创作说明书代替</a:t>
            </a:r>
            <a:endParaRPr kumimoji="0" lang="zh-CN" altLang="en-US"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25" name="矩形 24"/>
          <p:cNvSpPr/>
          <p:nvPr/>
        </p:nvSpPr>
        <p:spPr>
          <a:xfrm>
            <a:off x="6710823" y="2724704"/>
            <a:ext cx="4698722" cy="41774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合作作品著作权人与署名权人应把合作双方都填上</a:t>
            </a:r>
            <a:endParaRPr kumimoji="0" lang="zh-CN" altLang="en-US"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1204" y="3314819"/>
            <a:ext cx="1960427" cy="2126878"/>
          </a:xfrm>
          <a:prstGeom prst="rect">
            <a:avLst/>
          </a:prstGeom>
          <a:ln w="38100">
            <a:solidFill>
              <a:srgbClr val="2C6CBB"/>
            </a:solidFill>
          </a:ln>
        </p:spPr>
      </p:pic>
      <p:sp>
        <p:nvSpPr>
          <p:cNvPr id="15" name="矩形 14"/>
          <p:cNvSpPr/>
          <p:nvPr/>
        </p:nvSpPr>
        <p:spPr>
          <a:xfrm>
            <a:off x="9060185" y="5371783"/>
            <a:ext cx="2646878" cy="70788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没有说著作权、署名权归谁</a:t>
            </a:r>
            <a:endPar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属于权属关系不清楚</a:t>
            </a:r>
          </a:p>
        </p:txBody>
      </p:sp>
      <p:pic>
        <p:nvPicPr>
          <p:cNvPr id="6" name="图片 5"/>
          <p:cNvPicPr>
            <a:picLocks noChangeAspect="1"/>
          </p:cNvPicPr>
          <p:nvPr/>
        </p:nvPicPr>
        <p:blipFill>
          <a:blip r:embed="rId6"/>
          <a:stretch>
            <a:fillRect/>
          </a:stretch>
        </p:blipFill>
        <p:spPr>
          <a:xfrm>
            <a:off x="7388007" y="685408"/>
            <a:ext cx="3096210" cy="1962715"/>
          </a:xfrm>
          <a:prstGeom prst="rect">
            <a:avLst/>
          </a:prstGeom>
          <a:ln w="38100">
            <a:solidFill>
              <a:srgbClr val="2C6CBB"/>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5" name="矩形 4"/>
          <p:cNvSpPr/>
          <p:nvPr/>
        </p:nvSpPr>
        <p:spPr>
          <a:xfrm>
            <a:off x="2652033" y="3044526"/>
            <a:ext cx="6888480" cy="768350"/>
          </a:xfrm>
          <a:prstGeom prst="rect">
            <a:avLst/>
          </a:prstGeom>
        </p:spPr>
        <p:txBody>
          <a:bodyPr wrap="none">
            <a:spAutoFit/>
          </a:bodyPr>
          <a:lstStyle/>
          <a:p>
            <a:pPr algn="l"/>
            <a:r>
              <a:rPr lang="zh-CN" altLang="en-US" sz="4400">
                <a:latin typeface="+mj-ea"/>
              </a:rPr>
              <a:t>四、云南版权工作任务部署</a:t>
            </a: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0" name="文本框 9"/>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8" name="文本框 7"/>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8"/>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8"/>
              </a:solidFill>
              <a:effectLst/>
              <a:uLnTx/>
              <a:uFillTx/>
              <a:latin typeface="华文隶书" panose="02010800040101010101" pitchFamily="2" charset="-122"/>
              <a:ea typeface="华文隶书" panose="02010800040101010101" pitchFamily="2" charset="-122"/>
              <a:cs typeface="+mn-cs"/>
            </a:endParaRPr>
          </a:p>
        </p:txBody>
      </p:sp>
      <p:sp>
        <p:nvSpPr>
          <p:cNvPr id="10" name="文本框 9"/>
          <p:cNvSpPr txBox="1"/>
          <p:nvPr/>
        </p:nvSpPr>
        <p:spPr>
          <a:xfrm>
            <a:off x="979805" y="60325"/>
            <a:ext cx="3230880" cy="39878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云南版权工作六大任务部署</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1" name="矩形 10"/>
          <p:cNvSpPr/>
          <p:nvPr/>
        </p:nvSpPr>
        <p:spPr>
          <a:xfrm>
            <a:off x="895300" y="1308963"/>
            <a:ext cx="7004698" cy="4662815"/>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在</a:t>
            </a:r>
            <a:r>
              <a:rPr kumimoji="0" sz="2000" b="0" i="0" u="none" strike="noStrike" kern="1200" cap="none" spc="0" normalizeH="0" baseline="0" noProof="0" err="1">
                <a:ln>
                  <a:noFill/>
                </a:ln>
                <a:solidFill>
                  <a:prstClr val="black"/>
                </a:solidFill>
                <a:effectLst/>
                <a:uLnTx/>
                <a:uFillTx/>
                <a:latin typeface="微软雅黑" panose="020B0503020204020204" charset="-122"/>
                <a:ea typeface="微软雅黑" panose="020B0503020204020204" charset="-122"/>
                <a:cs typeface="+mn-cs"/>
                <a:sym typeface="+mn-ea"/>
              </a:rPr>
              <a:t>深入贯彻落实</a:t>
            </a:r>
            <a:r>
              <a:rPr kumimoji="0" lang="en-US" altLang="zh-CN"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十四五”</a:t>
            </a:r>
            <a:r>
              <a:rPr kumimoji="0"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规划</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中</a:t>
            </a:r>
            <a:r>
              <a:rPr kumimoji="0"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云南提出了</a:t>
            </a:r>
            <a:r>
              <a:rPr kumimoji="0"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版权保护与创新发展</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的</a:t>
            </a:r>
            <a:r>
              <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新思路。因地制宜地作出了</a:t>
            </a:r>
            <a:r>
              <a:rPr kumimoji="0"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六个体系重点任务的部署</a:t>
            </a:r>
            <a:r>
              <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a:t>
            </a:r>
            <a:endParaRPr kumimoji="0"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lvl="0" algn="just">
              <a:lnSpc>
                <a:spcPct val="165000"/>
              </a:lnSpc>
              <a:defRPr/>
            </a:pPr>
            <a:r>
              <a:rPr lang="zh-CN" altLang="en-US" sz="2000">
                <a:solidFill>
                  <a:prstClr val="black"/>
                </a:solidFill>
                <a:latin typeface="微软雅黑" panose="020B0503020204020204" charset="-122"/>
                <a:ea typeface="微软雅黑" panose="020B0503020204020204" charset="-122"/>
              </a:rPr>
              <a:t>● </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rPr>
              <a:t>一</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rPr>
              <a:t>是</a:t>
            </a:r>
            <a:r>
              <a:rPr kumimoji="0" lang="en-US" altLang="zh-CN"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运用</a:t>
            </a:r>
            <a:r>
              <a:rPr kumimoji="0" lang="en-US" altLang="zh-CN"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rPr>
              <a:t>加快民族文化资源的版权</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rPr>
              <a:t>运用</a:t>
            </a:r>
          </a:p>
          <a:p>
            <a:pPr lvl="0" algn="just">
              <a:lnSpc>
                <a:spcPct val="165000"/>
              </a:lnSpc>
              <a:defRPr/>
            </a:pPr>
            <a:r>
              <a:rPr lang="zh-CN" altLang="en-US" sz="2000">
                <a:solidFill>
                  <a:prstClr val="black"/>
                </a:solidFill>
                <a:latin typeface="微软雅黑" panose="020B0503020204020204" charset="-122"/>
                <a:ea typeface="微软雅黑" panose="020B0503020204020204" charset="-122"/>
              </a:rPr>
              <a:t>● </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二</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是</a:t>
            </a:r>
            <a:r>
              <a:rPr kumimoji="0" lang="en-US" altLang="zh-CN"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err="1">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模式</a:t>
            </a:r>
            <a:r>
              <a:rPr kumimoji="0" lang="en-US" altLang="zh-CN"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打造云南特色的版权产业</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模式</a:t>
            </a:r>
          </a:p>
          <a:p>
            <a:pPr lvl="0" algn="just">
              <a:lnSpc>
                <a:spcPct val="165000"/>
              </a:lnSpc>
              <a:defRPr/>
            </a:pPr>
            <a:r>
              <a:rPr lang="zh-CN" altLang="en-US" sz="2000">
                <a:solidFill>
                  <a:prstClr val="black"/>
                </a:solidFill>
                <a:latin typeface="微软雅黑" panose="020B0503020204020204" charset="-122"/>
                <a:ea typeface="微软雅黑" panose="020B0503020204020204" charset="-122"/>
              </a:rPr>
              <a:t>● </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三</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是</a:t>
            </a:r>
            <a:r>
              <a:rPr kumimoji="0" lang="en-US" altLang="zh-CN"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服务</a:t>
            </a:r>
            <a:r>
              <a:rPr kumimoji="0" lang="en-US" altLang="zh-CN"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持续发力提升版权社会</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服务能力</a:t>
            </a:r>
          </a:p>
          <a:p>
            <a:pPr lvl="0" algn="just">
              <a:lnSpc>
                <a:spcPct val="165000"/>
              </a:lnSpc>
              <a:defRPr/>
            </a:pPr>
            <a:r>
              <a:rPr lang="zh-CN" altLang="en-US" sz="2000">
                <a:solidFill>
                  <a:prstClr val="black"/>
                </a:solidFill>
                <a:latin typeface="微软雅黑" panose="020B0503020204020204" charset="-122"/>
                <a:ea typeface="微软雅黑" panose="020B0503020204020204" charset="-122"/>
              </a:rPr>
              <a:t>● </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四</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是</a:t>
            </a:r>
            <a:r>
              <a:rPr kumimoji="0" lang="en-US" altLang="zh-CN"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err="1">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保护</a:t>
            </a:r>
            <a:r>
              <a:rPr kumimoji="0" lang="en-US" altLang="zh-CN"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全面加强版权行政</a:t>
            </a:r>
            <a:r>
              <a:rPr kumimoji="0" lang="zh-CN" altLang="en-US" sz="2000" b="0" i="0" u="none" strike="noStrike" kern="1200" cap="none" spc="0" normalizeH="0" baseline="0" noProof="0" dirty="0" err="1">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保护</a:t>
            </a:r>
            <a:endPar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endParaRPr>
          </a:p>
          <a:p>
            <a:pPr lvl="0" algn="just">
              <a:lnSpc>
                <a:spcPct val="165000"/>
              </a:lnSpc>
              <a:defRPr/>
            </a:pPr>
            <a:r>
              <a:rPr lang="zh-CN" altLang="en-US" sz="2000">
                <a:solidFill>
                  <a:prstClr val="black"/>
                </a:solidFill>
                <a:latin typeface="微软雅黑" panose="020B0503020204020204" charset="-122"/>
                <a:ea typeface="微软雅黑" panose="020B0503020204020204" charset="-122"/>
              </a:rPr>
              <a:t>● </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五</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是</a:t>
            </a:r>
            <a:r>
              <a:rPr kumimoji="0" lang="en-US" altLang="zh-CN"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err="1">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理念</a:t>
            </a:r>
            <a:r>
              <a:rPr kumimoji="0" lang="en-US" altLang="zh-CN"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坚持开放创新的版权发展</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理念</a:t>
            </a:r>
          </a:p>
          <a:p>
            <a:pPr lvl="0" algn="just">
              <a:lnSpc>
                <a:spcPct val="165000"/>
              </a:lnSpc>
              <a:defRPr/>
            </a:pPr>
            <a:r>
              <a:rPr lang="zh-CN" altLang="en-US" sz="2000">
                <a:solidFill>
                  <a:prstClr val="black"/>
                </a:solidFill>
                <a:latin typeface="微软雅黑" panose="020B0503020204020204" charset="-122"/>
                <a:ea typeface="微软雅黑" panose="020B0503020204020204" charset="-122"/>
              </a:rPr>
              <a:t>● </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六</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是</a:t>
            </a:r>
            <a:r>
              <a:rPr kumimoji="0" lang="en-US" altLang="zh-CN"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err="1">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平台</a:t>
            </a:r>
            <a:r>
              <a:rPr kumimoji="0" lang="en-US" altLang="zh-CN"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0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拓展版权保护宣传</a:t>
            </a:r>
            <a:r>
              <a:rPr kumimoji="0" lang="zh-CN" altLang="en-US" sz="2000" b="0" i="0" u="none" strike="noStrike" kern="1200" cap="none" spc="0" normalizeH="0" baseline="0" noProof="0" dirty="0">
                <a:ln>
                  <a:noFill/>
                </a:ln>
                <a:solidFill>
                  <a:srgbClr val="304698"/>
                </a:solidFill>
                <a:effectLst/>
                <a:uLnTx/>
                <a:uFillTx/>
                <a:latin typeface="微软雅黑" panose="020B0503020204020204" charset="-122"/>
                <a:ea typeface="微软雅黑" panose="020B0503020204020204" charset="-122"/>
                <a:cs typeface="微软雅黑" panose="020B0503020204020204" charset="-122"/>
                <a:sym typeface="+mn-ea"/>
              </a:rPr>
              <a:t>平台</a:t>
            </a:r>
          </a:p>
        </p:txBody>
      </p:sp>
      <p:sp>
        <p:nvSpPr>
          <p:cNvPr id="13" name="矩形 12"/>
          <p:cNvSpPr/>
          <p:nvPr/>
        </p:nvSpPr>
        <p:spPr>
          <a:xfrm>
            <a:off x="1335532" y="549241"/>
            <a:ext cx="9503790" cy="803297"/>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800" b="1" i="0" u="none" strike="noStrike" kern="1200" cap="none" spc="0" normalizeH="0" baseline="0" noProof="0" dirty="0" err="1">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依托丰富民族文化资源</a:t>
            </a:r>
            <a:r>
              <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sz="2800" b="1" i="0" u="none" strike="noStrike" kern="1200" cap="none" spc="0" normalizeH="0" baseline="0" noProof="0" dirty="0" err="1">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打造云南特色版权产业模式</a:t>
            </a:r>
            <a:r>
              <a:rPr kumimoji="0" lang="zh-CN" altLang="en-US" sz="20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en-US" altLang="zh-CN" sz="20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a:t>
            </a:r>
            <a:endParaRPr kumimoji="0" lang="en-US" altLang="zh-CN" sz="2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19" name="图片 1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280" t="17069" r="26287" b="20061"/>
          <a:stretch>
            <a:fillRect/>
          </a:stretch>
        </p:blipFill>
        <p:spPr>
          <a:xfrm>
            <a:off x="7716765" y="1495175"/>
            <a:ext cx="4208142" cy="437782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2" name="文本框 11"/>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
        <p:nvSpPr>
          <p:cNvPr id="5" name="矩形 4"/>
          <p:cNvSpPr/>
          <p:nvPr/>
        </p:nvSpPr>
        <p:spPr>
          <a:xfrm>
            <a:off x="2042306" y="994456"/>
            <a:ext cx="9417963" cy="769441"/>
          </a:xfrm>
          <a:prstGeom prst="rect">
            <a:avLst/>
          </a:prstGeom>
        </p:spPr>
        <p:txBody>
          <a:bodyPr wrap="none">
            <a:spAutoFit/>
          </a:bodyPr>
          <a:lstStyle/>
          <a:p>
            <a:r>
              <a:rPr lang="zh-CN" altLang="en-US" sz="4400" b="1" spc="400" dirty="0">
                <a:gradFill>
                  <a:gsLst>
                    <a:gs pos="0">
                      <a:srgbClr val="E30000"/>
                    </a:gs>
                    <a:gs pos="100000">
                      <a:srgbClr val="760303"/>
                    </a:gs>
                  </a:gsLst>
                  <a:lin scaled="0"/>
                </a:gradFill>
                <a:uFillTx/>
                <a:latin typeface="+mj-ea"/>
                <a:ea typeface="+mj-ea"/>
              </a:rPr>
              <a:t>云南省版权服务工作站（玉溪站）</a:t>
            </a: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2" name="矩形 1"/>
          <p:cNvSpPr/>
          <p:nvPr/>
        </p:nvSpPr>
        <p:spPr>
          <a:xfrm>
            <a:off x="2042306" y="2670856"/>
            <a:ext cx="4928235" cy="2030095"/>
          </a:xfrm>
          <a:prstGeom prst="rect">
            <a:avLst/>
          </a:prstGeom>
        </p:spPr>
        <p:txBody>
          <a:bodyPr wrap="none">
            <a:spAutoFit/>
          </a:bodyPr>
          <a:lstStyle/>
          <a:p>
            <a:pPr algn="l" fontAlgn="auto">
              <a:lnSpc>
                <a:spcPct val="150000"/>
              </a:lnSpc>
            </a:pPr>
            <a:r>
              <a:rPr lang="zh-CN" altLang="en-US" sz="2800" b="1" dirty="0">
                <a:latin typeface="+mj-ea"/>
                <a:ea typeface="+mj-ea"/>
                <a:cs typeface="+mj-ea"/>
              </a:rPr>
              <a:t>云南昊协科技有限公司</a:t>
            </a:r>
          </a:p>
          <a:p>
            <a:pPr algn="l" fontAlgn="auto">
              <a:lnSpc>
                <a:spcPct val="150000"/>
              </a:lnSpc>
            </a:pPr>
            <a:r>
              <a:rPr lang="zh-CN" altLang="en-US" sz="2800" b="1" dirty="0">
                <a:latin typeface="+mj-ea"/>
                <a:ea typeface="+mj-ea"/>
                <a:cs typeface="+mj-ea"/>
              </a:rPr>
              <a:t>服务电话：</a:t>
            </a:r>
            <a:r>
              <a:rPr lang="en-US" altLang="zh-CN" sz="2800" b="1" dirty="0">
                <a:latin typeface="+mj-ea"/>
                <a:ea typeface="+mj-ea"/>
                <a:cs typeface="+mj-ea"/>
              </a:rPr>
              <a:t>0877-6169015</a:t>
            </a:r>
          </a:p>
          <a:p>
            <a:pPr algn="l" fontAlgn="auto">
              <a:lnSpc>
                <a:spcPct val="150000"/>
              </a:lnSpc>
            </a:pPr>
            <a:r>
              <a:rPr lang="zh-CN" altLang="en-US" sz="2800" b="1" dirty="0">
                <a:latin typeface="+mj-ea"/>
                <a:ea typeface="+mj-ea"/>
                <a:cs typeface="+mj-ea"/>
              </a:rPr>
              <a:t>邮箱：936457639@qq.com</a:t>
            </a:r>
          </a:p>
        </p:txBody>
      </p:sp>
      <p:pic>
        <p:nvPicPr>
          <p:cNvPr id="3" name="图片 2"/>
          <p:cNvPicPr>
            <a:picLocks noChangeAspect="1"/>
          </p:cNvPicPr>
          <p:nvPr>
            <p:custDataLst>
              <p:tags r:id="rId3"/>
            </p:custDataLst>
          </p:nvPr>
        </p:nvPicPr>
        <p:blipFill>
          <a:blip r:embed="rId5"/>
          <a:stretch>
            <a:fillRect/>
          </a:stretch>
        </p:blipFill>
        <p:spPr>
          <a:xfrm>
            <a:off x="7158355" y="2310765"/>
            <a:ext cx="4893945" cy="33197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rotWithShape="1">
          <a:blip r:embed="rId2"/>
          <a:srcRect b="5768"/>
          <a:stretch>
            <a:fillRect/>
          </a:stretch>
        </p:blipFill>
        <p:spPr>
          <a:xfrm>
            <a:off x="0" y="0"/>
            <a:ext cx="12192000" cy="6858000"/>
          </a:xfrm>
          <a:prstGeom prst="rect">
            <a:avLst/>
          </a:prstGeom>
        </p:spPr>
      </p:pic>
      <p:sp>
        <p:nvSpPr>
          <p:cNvPr id="4" name="矩形 3"/>
          <p:cNvSpPr/>
          <p:nvPr/>
        </p:nvSpPr>
        <p:spPr>
          <a:xfrm>
            <a:off x="2543037" y="2250649"/>
            <a:ext cx="7105925" cy="1640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12000" b="1">
                <a:solidFill>
                  <a:schemeClr val="bg1"/>
                </a:solidFill>
                <a:latin typeface="+mn-ea"/>
              </a:rPr>
              <a:t>THANKS</a:t>
            </a:r>
            <a:endParaRPr lang="zh-CN" altLang="en-US" sz="12000" b="1">
              <a:solidFill>
                <a:schemeClr val="bg1"/>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pic>
        <p:nvPicPr>
          <p:cNvPr id="8" name="图片 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9049732" y="2521677"/>
            <a:ext cx="3049043" cy="2503956"/>
          </a:xfrm>
          <a:prstGeom prst="rect">
            <a:avLst/>
          </a:prstGeom>
        </p:spPr>
      </p:pic>
      <p:sp>
        <p:nvSpPr>
          <p:cNvPr id="2" name="矩形 1"/>
          <p:cNvSpPr/>
          <p:nvPr/>
        </p:nvSpPr>
        <p:spPr>
          <a:xfrm>
            <a:off x="1108565" y="771307"/>
            <a:ext cx="8044862" cy="5133713"/>
          </a:xfrm>
          <a:prstGeom prst="rect">
            <a:avLst/>
          </a:prstGeom>
        </p:spPr>
        <p:txBody>
          <a:bodyPr wrap="square">
            <a:spAutoFit/>
          </a:bodyPr>
          <a:lstStyle/>
          <a:p>
            <a:pPr algn="just">
              <a:lnSpc>
                <a:spcPct val="130000"/>
              </a:lnSpc>
            </a:pPr>
            <a:r>
              <a:rPr lang="zh-CN" altLang="en-US">
                <a:solidFill>
                  <a:prstClr val="black"/>
                </a:solidFill>
                <a:latin typeface="微软雅黑" panose="020B0503020204020204" charset="-122"/>
                <a:ea typeface="微软雅黑" panose="020B0503020204020204" charset="-122"/>
              </a:rPr>
              <a:t>● </a:t>
            </a:r>
            <a:r>
              <a:rPr lang="zh-CN" altLang="en-US" b="1">
                <a:solidFill>
                  <a:srgbClr val="304698"/>
                </a:solidFill>
                <a:latin typeface="+mj-ea"/>
                <a:ea typeface="+mj-ea"/>
              </a:rPr>
              <a:t>版权</a:t>
            </a:r>
            <a:r>
              <a:rPr lang="zh-CN" altLang="en-US" b="1" dirty="0">
                <a:solidFill>
                  <a:srgbClr val="304698"/>
                </a:solidFill>
                <a:latin typeface="+mj-ea"/>
                <a:ea typeface="+mj-ea"/>
              </a:rPr>
              <a:t>又叫著作权</a:t>
            </a:r>
            <a:r>
              <a:rPr lang="zh-CN" altLang="en-US" dirty="0">
                <a:solidFill>
                  <a:srgbClr val="333333"/>
                </a:solidFill>
                <a:latin typeface="+mj-ea"/>
                <a:ea typeface="+mj-ea"/>
              </a:rPr>
              <a:t>，在法律上被称为“无形资产”，是指作者或者其他权利人享有的基于作品产生的利益。</a:t>
            </a:r>
          </a:p>
          <a:p>
            <a:pPr>
              <a:lnSpc>
                <a:spcPct val="130000"/>
              </a:lnSpc>
            </a:pPr>
            <a:endParaRPr lang="en-US" altLang="zh-CN" dirty="0">
              <a:latin typeface="+mj-ea"/>
              <a:ea typeface="+mj-ea"/>
            </a:endParaRPr>
          </a:p>
          <a:p>
            <a:pPr>
              <a:lnSpc>
                <a:spcPct val="130000"/>
              </a:lnSpc>
            </a:pPr>
            <a:r>
              <a:rPr lang="zh-CN" altLang="en-US">
                <a:solidFill>
                  <a:prstClr val="black"/>
                </a:solidFill>
                <a:latin typeface="微软雅黑" panose="020B0503020204020204" charset="-122"/>
                <a:ea typeface="微软雅黑" panose="020B0503020204020204" charset="-122"/>
              </a:rPr>
              <a:t>● </a:t>
            </a:r>
            <a:r>
              <a:rPr lang="zh-CN" altLang="en-US">
                <a:latin typeface="+mj-ea"/>
                <a:ea typeface="+mj-ea"/>
              </a:rPr>
              <a:t>版权</a:t>
            </a:r>
            <a:r>
              <a:rPr lang="zh-CN" altLang="en-US" dirty="0">
                <a:latin typeface="+mj-ea"/>
                <a:ea typeface="+mj-ea"/>
              </a:rPr>
              <a:t>是一个充满智慧的“权利”，版权和我们每个人工作、生活都息息相关。</a:t>
            </a:r>
            <a:endParaRPr lang="en-US" altLang="zh-CN" dirty="0">
              <a:latin typeface="+mj-ea"/>
              <a:ea typeface="+mj-ea"/>
            </a:endParaRPr>
          </a:p>
          <a:p>
            <a:pPr>
              <a:lnSpc>
                <a:spcPct val="130000"/>
              </a:lnSpc>
            </a:pPr>
            <a:endParaRPr lang="en-US" altLang="zh-CN" dirty="0">
              <a:latin typeface="+mj-ea"/>
              <a:ea typeface="+mj-ea"/>
            </a:endParaRPr>
          </a:p>
          <a:p>
            <a:pPr>
              <a:lnSpc>
                <a:spcPct val="130000"/>
              </a:lnSpc>
            </a:pPr>
            <a:r>
              <a:rPr lang="zh-CN" altLang="en-US">
                <a:solidFill>
                  <a:prstClr val="black"/>
                </a:solidFill>
                <a:latin typeface="微软雅黑" panose="020B0503020204020204" charset="-122"/>
                <a:ea typeface="微软雅黑" panose="020B0503020204020204" charset="-122"/>
              </a:rPr>
              <a:t>● </a:t>
            </a:r>
            <a:r>
              <a:rPr lang="zh-CN" altLang="en-US">
                <a:latin typeface="+mj-ea"/>
                <a:ea typeface="+mj-ea"/>
              </a:rPr>
              <a:t>我国</a:t>
            </a:r>
            <a:r>
              <a:rPr lang="zh-CN" altLang="en-US" dirty="0">
                <a:latin typeface="+mj-ea"/>
                <a:ea typeface="+mj-ea"/>
              </a:rPr>
              <a:t>采取的是</a:t>
            </a:r>
            <a:r>
              <a:rPr lang="zh-CN" altLang="en-US" b="1" dirty="0">
                <a:solidFill>
                  <a:srgbClr val="304698"/>
                </a:solidFill>
                <a:latin typeface="+mj-ea"/>
                <a:ea typeface="+mj-ea"/>
              </a:rPr>
              <a:t>“版权自动取得”</a:t>
            </a:r>
            <a:r>
              <a:rPr lang="zh-CN" altLang="en-US">
                <a:latin typeface="+mj-ea"/>
                <a:ea typeface="+mj-ea"/>
              </a:rPr>
              <a:t>原则。即</a:t>
            </a:r>
            <a:r>
              <a:rPr lang="zh-CN" altLang="en-US" dirty="0">
                <a:latin typeface="+mj-ea"/>
                <a:ea typeface="+mj-ea"/>
              </a:rPr>
              <a:t>作品创作完成后，无论是否发表，都自动取得著作权。也就是说，无论是否登记，作品都可以受到国家著作权法的保护。</a:t>
            </a:r>
            <a:endParaRPr lang="en-US" altLang="zh-CN" dirty="0">
              <a:latin typeface="+mj-ea"/>
              <a:ea typeface="+mj-ea"/>
            </a:endParaRPr>
          </a:p>
          <a:p>
            <a:pPr>
              <a:lnSpc>
                <a:spcPct val="130000"/>
              </a:lnSpc>
            </a:pPr>
            <a:endParaRPr lang="en-US" altLang="zh-CN" dirty="0">
              <a:latin typeface="+mj-ea"/>
              <a:ea typeface="+mj-ea"/>
            </a:endParaRPr>
          </a:p>
          <a:p>
            <a:pPr>
              <a:lnSpc>
                <a:spcPct val="130000"/>
              </a:lnSpc>
            </a:pPr>
            <a:r>
              <a:rPr lang="zh-CN" altLang="en-US">
                <a:solidFill>
                  <a:prstClr val="black"/>
                </a:solidFill>
                <a:latin typeface="微软雅黑" panose="020B0503020204020204" charset="-122"/>
                <a:ea typeface="微软雅黑" panose="020B0503020204020204" charset="-122"/>
              </a:rPr>
              <a:t>● </a:t>
            </a:r>
            <a:r>
              <a:rPr lang="en-US" altLang="zh-CN" b="1">
                <a:solidFill>
                  <a:srgbClr val="FF0000"/>
                </a:solidFill>
                <a:latin typeface="+mj-ea"/>
                <a:ea typeface="+mj-ea"/>
              </a:rPr>
              <a:t>《</a:t>
            </a:r>
            <a:r>
              <a:rPr lang="zh-CN" altLang="en-US" b="1" dirty="0">
                <a:solidFill>
                  <a:srgbClr val="FF0000"/>
                </a:solidFill>
                <a:latin typeface="+mj-ea"/>
                <a:ea typeface="+mj-ea"/>
              </a:rPr>
              <a:t>版权登记证书</a:t>
            </a:r>
            <a:r>
              <a:rPr lang="en-US" altLang="zh-CN" b="1" dirty="0">
                <a:solidFill>
                  <a:srgbClr val="FF0000"/>
                </a:solidFill>
                <a:latin typeface="+mj-ea"/>
                <a:ea typeface="+mj-ea"/>
              </a:rPr>
              <a:t>》</a:t>
            </a:r>
            <a:r>
              <a:rPr lang="zh-CN" altLang="en-US" dirty="0">
                <a:latin typeface="+mj-ea"/>
                <a:ea typeface="+mj-ea"/>
              </a:rPr>
              <a:t>则是主张权利的有效凭证，是国家部门出具的权威认证，可以使著作权人的作品价值更高。</a:t>
            </a:r>
            <a:endParaRPr lang="en-US" altLang="zh-CN" dirty="0">
              <a:latin typeface="+mj-ea"/>
              <a:ea typeface="+mj-ea"/>
            </a:endParaRPr>
          </a:p>
          <a:p>
            <a:pPr>
              <a:lnSpc>
                <a:spcPct val="130000"/>
              </a:lnSpc>
            </a:pPr>
            <a:endParaRPr lang="en-US" altLang="zh-CN" dirty="0">
              <a:latin typeface="+mj-ea"/>
              <a:ea typeface="+mj-ea"/>
            </a:endParaRPr>
          </a:p>
          <a:p>
            <a:pPr>
              <a:lnSpc>
                <a:spcPct val="130000"/>
              </a:lnSpc>
            </a:pPr>
            <a:r>
              <a:rPr lang="zh-CN" altLang="en-US" dirty="0">
                <a:latin typeface="+mj-ea"/>
                <a:ea typeface="+mj-ea"/>
              </a:rPr>
              <a:t>由此可见，版权保护虽然不以登记为前提，但办理了版权登记的作品受法律保护的力度更大，保护效率更高。</a:t>
            </a:r>
          </a:p>
        </p:txBody>
      </p:sp>
      <p:sp>
        <p:nvSpPr>
          <p:cNvPr id="12" name="文本框 11"/>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
        <p:nvSpPr>
          <p:cNvPr id="10" name="文本框 9"/>
          <p:cNvSpPr txBox="1"/>
          <p:nvPr/>
        </p:nvSpPr>
        <p:spPr>
          <a:xfrm>
            <a:off x="979805" y="60325"/>
            <a:ext cx="2236510" cy="400110"/>
          </a:xfrm>
          <a:prstGeom prst="rect">
            <a:avLst/>
          </a:prstGeom>
          <a:noFill/>
        </p:spPr>
        <p:txBody>
          <a:bodyPr wrap="none" rtlCol="0" anchor="t">
            <a:spAutoFit/>
          </a:bodyPr>
          <a:lstStyle/>
          <a:p>
            <a:r>
              <a:rPr lang="zh-CN" altLang="en-US" sz="2000" b="1">
                <a:latin typeface="微软雅黑" panose="020B0503020204020204" charset="-122"/>
                <a:ea typeface="微软雅黑" panose="020B0503020204020204" charset="-122"/>
                <a:sym typeface="+mn-ea"/>
              </a:rPr>
              <a:t>（一）版权的定义</a:t>
            </a:r>
            <a:endParaRPr lang="zh-CN" altLang="en-US" sz="2000" b="1" dirty="0">
              <a:latin typeface="微软雅黑" panose="020B0503020204020204" charset="-122"/>
              <a:ea typeface="微软雅黑" panose="020B0503020204020204" charset="-122"/>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089043" y="1090452"/>
            <a:ext cx="2880995" cy="436118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pic>
        <p:nvPicPr>
          <p:cNvPr id="10" name="图片 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324" y1="25767" x2="39306" y2="9202"/>
                        <a14:foregroundMark x1="23121" y1="14724" x2="60694" y2="14724"/>
                        <a14:foregroundMark x1="35260" y1="79141" x2="43353" y2="76074"/>
                        <a14:foregroundMark x1="42197" y1="53374" x2="52601" y2="34969"/>
                        <a14:backgroundMark x1="21387" y1="17791" x2="26590" y2="14110"/>
                        <a14:backgroundMark x1="19075" y1="21472" x2="27168" y2="10429"/>
                      </a14:backgroundRemoval>
                    </a14:imgEffect>
                  </a14:imgLayer>
                </a14:imgProps>
              </a:ext>
            </a:extLst>
          </a:blip>
          <a:stretch>
            <a:fillRect/>
          </a:stretch>
        </p:blipFill>
        <p:spPr>
          <a:xfrm>
            <a:off x="445382" y="1936398"/>
            <a:ext cx="3058160" cy="2726721"/>
          </a:xfrm>
          <a:prstGeom prst="rect">
            <a:avLst/>
          </a:prstGeom>
        </p:spPr>
      </p:pic>
      <p:sp>
        <p:nvSpPr>
          <p:cNvPr id="12" name="文本框 11"/>
          <p:cNvSpPr txBox="1"/>
          <p:nvPr/>
        </p:nvSpPr>
        <p:spPr>
          <a:xfrm>
            <a:off x="979805" y="1218565"/>
            <a:ext cx="1988045" cy="523220"/>
          </a:xfrm>
          <a:prstGeom prst="rect">
            <a:avLst/>
          </a:prstGeom>
          <a:noFill/>
        </p:spPr>
        <p:txBody>
          <a:bodyPr wrap="none" rtlCol="0">
            <a:spAutoFit/>
            <a:scene3d>
              <a:camera prst="orthographicFront"/>
              <a:lightRig rig="threePt" dir="t"/>
            </a:scene3d>
          </a:bodyPr>
          <a:lstStyle/>
          <a:p>
            <a:pPr algn="l"/>
            <a:r>
              <a:rPr lang="zh-CN" altLang="en-US" sz="2800" b="1" dirty="0">
                <a:solidFill>
                  <a:srgbClr val="FF0000"/>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作品是什么</a:t>
            </a:r>
          </a:p>
        </p:txBody>
      </p:sp>
      <p:sp>
        <p:nvSpPr>
          <p:cNvPr id="13" name="矩形 12"/>
          <p:cNvSpPr/>
          <p:nvPr/>
        </p:nvSpPr>
        <p:spPr>
          <a:xfrm>
            <a:off x="484117" y="4835619"/>
            <a:ext cx="3058160" cy="460375"/>
          </a:xfrm>
          <a:prstGeom prst="rect">
            <a:avLst/>
          </a:prstGeom>
        </p:spPr>
        <p:txBody>
          <a:bodyPr wrap="square">
            <a:spAutoFit/>
          </a:bodyPr>
          <a:lstStyle/>
          <a:p>
            <a:r>
              <a:rPr lang="zh-CN" altLang="en-US" sz="2400" b="1" dirty="0">
                <a:solidFill>
                  <a:srgbClr val="FF0000"/>
                </a:solidFill>
                <a:latin typeface="+mj-ea"/>
                <a:cs typeface="+mj-ea"/>
              </a:rPr>
              <a:t>原创，原创，原创！</a:t>
            </a:r>
            <a:endParaRPr lang="zh-CN" altLang="en-US" sz="2400" b="1" dirty="0">
              <a:solidFill>
                <a:srgbClr val="FF0000"/>
              </a:solidFill>
            </a:endParaRPr>
          </a:p>
        </p:txBody>
      </p:sp>
      <p:pic>
        <p:nvPicPr>
          <p:cNvPr id="17409" name="Picture 1"/>
          <p:cNvPicPr>
            <a:picLocks noChangeAspect="1" noChangeArrowheads="1"/>
          </p:cNvPicPr>
          <p:nvPr/>
        </p:nvPicPr>
        <p:blipFill>
          <a:blip r:embed="rId6" cstate="print"/>
          <a:srcRect/>
          <a:stretch>
            <a:fillRect/>
          </a:stretch>
        </p:blipFill>
        <p:spPr bwMode="auto">
          <a:xfrm>
            <a:off x="8795038" y="1009807"/>
            <a:ext cx="3040380" cy="4316095"/>
          </a:xfrm>
          <a:prstGeom prst="rect">
            <a:avLst/>
          </a:prstGeom>
          <a:noFill/>
          <a:ln w="9525">
            <a:noFill/>
            <a:miter lim="800000"/>
            <a:headEnd/>
            <a:tailEnd/>
          </a:ln>
        </p:spPr>
      </p:pic>
      <p:sp>
        <p:nvSpPr>
          <p:cNvPr id="15" name="矩形 14"/>
          <p:cNvSpPr/>
          <p:nvPr/>
        </p:nvSpPr>
        <p:spPr>
          <a:xfrm>
            <a:off x="3359150" y="636905"/>
            <a:ext cx="5207000" cy="5327612"/>
          </a:xfrm>
          <a:prstGeom prst="rect">
            <a:avLst/>
          </a:prstGeom>
        </p:spPr>
        <p:txBody>
          <a:bodyPr wrap="square">
            <a:spAutoFit/>
          </a:bodyPr>
          <a:lstStyle/>
          <a:p>
            <a:pPr algn="just">
              <a:lnSpc>
                <a:spcPct val="135000"/>
              </a:lnSpc>
              <a:spcBef>
                <a:spcPts val="0"/>
              </a:spcBef>
              <a:spcAft>
                <a:spcPts val="0"/>
              </a:spcAft>
            </a:pPr>
            <a:r>
              <a:rPr lang="zh-CN" altLang="en-US">
                <a:solidFill>
                  <a:prstClr val="black"/>
                </a:solidFill>
                <a:latin typeface="微软雅黑" panose="020B0503020204020204" charset="-122"/>
                <a:ea typeface="微软雅黑" panose="020B0503020204020204" charset="-122"/>
              </a:rPr>
              <a:t>● </a:t>
            </a:r>
            <a:r>
              <a:rPr lang="zh-CN" altLang="en-US">
                <a:latin typeface="+mj-ea"/>
                <a:ea typeface="+mj-ea"/>
              </a:rPr>
              <a:t>根据</a:t>
            </a:r>
            <a:r>
              <a:rPr lang="zh-CN" altLang="en-US" dirty="0">
                <a:latin typeface="+mj-ea"/>
                <a:ea typeface="+mj-ea"/>
              </a:rPr>
              <a:t>我国最新修订的</a:t>
            </a:r>
            <a:r>
              <a:rPr lang="en-US" altLang="zh-CN" b="1" dirty="0">
                <a:solidFill>
                  <a:srgbClr val="FF0000"/>
                </a:solidFill>
                <a:latin typeface="+mj-ea"/>
                <a:ea typeface="+mj-ea"/>
              </a:rPr>
              <a:t>《</a:t>
            </a:r>
            <a:r>
              <a:rPr lang="zh-CN" altLang="en-US" b="1" dirty="0">
                <a:solidFill>
                  <a:srgbClr val="FF0000"/>
                </a:solidFill>
                <a:latin typeface="+mj-ea"/>
                <a:ea typeface="+mj-ea"/>
              </a:rPr>
              <a:t>著作权法</a:t>
            </a:r>
            <a:r>
              <a:rPr lang="en-US" altLang="zh-CN" b="1" dirty="0">
                <a:solidFill>
                  <a:srgbClr val="FF0000"/>
                </a:solidFill>
                <a:latin typeface="+mj-ea"/>
                <a:ea typeface="+mj-ea"/>
              </a:rPr>
              <a:t>》</a:t>
            </a:r>
            <a:r>
              <a:rPr lang="zh-CN" altLang="en-US" dirty="0">
                <a:latin typeface="+mj-ea"/>
                <a:ea typeface="+mj-ea"/>
              </a:rPr>
              <a:t>规定，在文学、艺术和科学领域内，具有独创性，并且以一定形式表现出来的智力</a:t>
            </a:r>
            <a:r>
              <a:rPr lang="zh-CN" altLang="en-US">
                <a:latin typeface="+mj-ea"/>
                <a:ea typeface="+mj-ea"/>
              </a:rPr>
              <a:t>成果就是</a:t>
            </a:r>
            <a:r>
              <a:rPr lang="en-US" altLang="zh-CN">
                <a:latin typeface="+mj-ea"/>
                <a:ea typeface="+mj-ea"/>
              </a:rPr>
              <a:t>【</a:t>
            </a:r>
            <a:r>
              <a:rPr lang="zh-CN" altLang="en-US">
                <a:latin typeface="+mj-ea"/>
                <a:ea typeface="+mj-ea"/>
              </a:rPr>
              <a:t>作品</a:t>
            </a:r>
            <a:r>
              <a:rPr lang="en-US" altLang="zh-CN">
                <a:latin typeface="+mj-ea"/>
                <a:ea typeface="+mj-ea"/>
              </a:rPr>
              <a:t>】</a:t>
            </a:r>
            <a:r>
              <a:rPr lang="zh-CN" altLang="en-US">
                <a:latin typeface="+mj-ea"/>
                <a:ea typeface="+mj-ea"/>
              </a:rPr>
              <a:t>。</a:t>
            </a:r>
            <a:endParaRPr lang="en-US" altLang="zh-CN" dirty="0">
              <a:latin typeface="+mj-ea"/>
              <a:ea typeface="+mj-ea"/>
            </a:endParaRPr>
          </a:p>
          <a:p>
            <a:pPr algn="just">
              <a:lnSpc>
                <a:spcPct val="135000"/>
              </a:lnSpc>
              <a:spcBef>
                <a:spcPts val="0"/>
              </a:spcBef>
              <a:spcAft>
                <a:spcPts val="0"/>
              </a:spcAft>
            </a:pPr>
            <a:endParaRPr lang="en-US" altLang="zh-CN" dirty="0">
              <a:latin typeface="+mj-ea"/>
              <a:ea typeface="+mj-ea"/>
            </a:endParaRPr>
          </a:p>
          <a:p>
            <a:pPr algn="just">
              <a:lnSpc>
                <a:spcPct val="135000"/>
              </a:lnSpc>
              <a:spcBef>
                <a:spcPts val="0"/>
              </a:spcBef>
              <a:spcAft>
                <a:spcPts val="0"/>
              </a:spcAft>
            </a:pPr>
            <a:r>
              <a:rPr lang="zh-CN" altLang="en-US">
                <a:solidFill>
                  <a:prstClr val="black"/>
                </a:solidFill>
                <a:latin typeface="微软雅黑" panose="020B0503020204020204" charset="-122"/>
                <a:ea typeface="微软雅黑" panose="020B0503020204020204" charset="-122"/>
              </a:rPr>
              <a:t>● </a:t>
            </a:r>
            <a:r>
              <a:rPr lang="zh-CN" altLang="en-US">
                <a:latin typeface="+mj-ea"/>
                <a:ea typeface="+mj-ea"/>
              </a:rPr>
              <a:t>我们</a:t>
            </a:r>
            <a:r>
              <a:rPr lang="zh-CN" altLang="en-US" dirty="0">
                <a:latin typeface="+mj-ea"/>
                <a:ea typeface="+mj-ea"/>
              </a:rPr>
              <a:t>身边跟文化、创意有关的很多东西都是“作品”</a:t>
            </a:r>
            <a:r>
              <a:rPr lang="zh-CN" altLang="en-US">
                <a:latin typeface="+mj-ea"/>
                <a:ea typeface="+mj-ea"/>
              </a:rPr>
              <a:t>，比如：小说</a:t>
            </a:r>
            <a:r>
              <a:rPr lang="zh-CN" altLang="en-US" dirty="0">
                <a:latin typeface="+mj-ea"/>
                <a:ea typeface="+mj-ea"/>
              </a:rPr>
              <a:t>、散文、诗歌、音乐、戏曲、电影、美术、建筑、摄影、计算机软件、文创产品等，都是受</a:t>
            </a:r>
            <a:r>
              <a:rPr lang="en-US" altLang="zh-CN" dirty="0">
                <a:latin typeface="+mj-ea"/>
                <a:ea typeface="+mj-ea"/>
              </a:rPr>
              <a:t>《</a:t>
            </a:r>
            <a:r>
              <a:rPr lang="zh-CN" altLang="en-US" dirty="0">
                <a:latin typeface="+mj-ea"/>
                <a:ea typeface="+mj-ea"/>
              </a:rPr>
              <a:t>著作权法</a:t>
            </a:r>
            <a:r>
              <a:rPr lang="en-US" altLang="zh-CN" dirty="0">
                <a:latin typeface="+mj-ea"/>
                <a:ea typeface="+mj-ea"/>
              </a:rPr>
              <a:t>》</a:t>
            </a:r>
            <a:r>
              <a:rPr lang="zh-CN" altLang="en-US" dirty="0">
                <a:latin typeface="+mj-ea"/>
                <a:ea typeface="+mj-ea"/>
              </a:rPr>
              <a:t>所保护的作品。</a:t>
            </a:r>
            <a:endParaRPr lang="en-US" altLang="zh-CN" dirty="0">
              <a:latin typeface="+mj-ea"/>
              <a:ea typeface="+mj-ea"/>
            </a:endParaRPr>
          </a:p>
          <a:p>
            <a:pPr algn="just">
              <a:lnSpc>
                <a:spcPct val="135000"/>
              </a:lnSpc>
              <a:spcBef>
                <a:spcPts val="0"/>
              </a:spcBef>
              <a:spcAft>
                <a:spcPts val="0"/>
              </a:spcAft>
            </a:pPr>
            <a:endParaRPr lang="en-US" altLang="zh-CN" dirty="0">
              <a:latin typeface="+mj-ea"/>
              <a:ea typeface="+mj-ea"/>
            </a:endParaRPr>
          </a:p>
          <a:p>
            <a:pPr algn="just">
              <a:lnSpc>
                <a:spcPct val="135000"/>
              </a:lnSpc>
              <a:spcBef>
                <a:spcPts val="0"/>
              </a:spcBef>
              <a:spcAft>
                <a:spcPts val="0"/>
              </a:spcAft>
            </a:pPr>
            <a:r>
              <a:rPr lang="zh-CN" altLang="en-US">
                <a:solidFill>
                  <a:prstClr val="black"/>
                </a:solidFill>
                <a:latin typeface="微软雅黑" panose="020B0503020204020204" charset="-122"/>
                <a:ea typeface="微软雅黑" panose="020B0503020204020204" charset="-122"/>
              </a:rPr>
              <a:t>● </a:t>
            </a:r>
            <a:r>
              <a:rPr lang="zh-CN" altLang="en-US">
                <a:latin typeface="+mj-ea"/>
                <a:ea typeface="+mj-ea"/>
              </a:rPr>
              <a:t>有</a:t>
            </a:r>
            <a:r>
              <a:rPr lang="zh-CN" altLang="en-US" dirty="0">
                <a:latin typeface="+mj-ea"/>
                <a:ea typeface="+mj-ea"/>
              </a:rPr>
              <a:t>著作权的作品，在未经授权的情况下，我们一定不能随便使用，否则就可能构成了侵权。比如，没有获得授权，就把别人的文案、照片，拿来使用；或是将他人未公开的作品擅自上传到网络社交平台，这些行为都可能涉嫌侵犯他人著作权。</a:t>
            </a:r>
          </a:p>
        </p:txBody>
      </p:sp>
      <p:sp>
        <p:nvSpPr>
          <p:cNvPr id="17" name="文本框 16"/>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
        <p:nvSpPr>
          <p:cNvPr id="16" name="文本框 15"/>
          <p:cNvSpPr txBox="1"/>
          <p:nvPr/>
        </p:nvSpPr>
        <p:spPr>
          <a:xfrm>
            <a:off x="979805" y="60325"/>
            <a:ext cx="2236510" cy="400110"/>
          </a:xfrm>
          <a:prstGeom prst="rect">
            <a:avLst/>
          </a:prstGeom>
          <a:noFill/>
        </p:spPr>
        <p:txBody>
          <a:bodyPr wrap="none" rtlCol="0" anchor="t">
            <a:spAutoFit/>
          </a:bodyPr>
          <a:lstStyle/>
          <a:p>
            <a:r>
              <a:rPr lang="zh-CN" altLang="en-US" sz="2000" b="1">
                <a:latin typeface="微软雅黑" panose="020B0503020204020204" charset="-122"/>
                <a:ea typeface="微软雅黑" panose="020B0503020204020204" charset="-122"/>
                <a:sym typeface="+mn-ea"/>
              </a:rPr>
              <a:t>（二）作品的定义</a:t>
            </a:r>
            <a:endParaRPr lang="zh-CN" altLang="en-US" sz="2000" b="1" dirty="0">
              <a:latin typeface="微软雅黑" panose="020B0503020204020204" charset="-122"/>
              <a:ea typeface="微软雅黑" panose="020B0503020204020204" charset="-122"/>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15" name="矩形 14"/>
          <p:cNvSpPr/>
          <p:nvPr/>
        </p:nvSpPr>
        <p:spPr>
          <a:xfrm>
            <a:off x="1336146" y="487130"/>
            <a:ext cx="7045693" cy="5632311"/>
          </a:xfrm>
          <a:prstGeom prst="rect">
            <a:avLst/>
          </a:prstGeom>
        </p:spPr>
        <p:txBody>
          <a:bodyPr wrap="square">
            <a:spAutoFit/>
          </a:bodyPr>
          <a:lstStyle/>
          <a:p>
            <a:pPr lvl="0">
              <a:lnSpc>
                <a:spcPct val="200000"/>
              </a:lnSpc>
              <a:defRPr/>
            </a:pPr>
            <a:r>
              <a:rPr lang="zh-CN" altLang="en-US">
                <a:solidFill>
                  <a:prstClr val="black"/>
                </a:solidFill>
                <a:latin typeface="微软雅黑" panose="020B0503020204020204" charset="-122"/>
                <a:ea typeface="微软雅黑" panose="020B0503020204020204" charset="-122"/>
              </a:rPr>
              <a:t>● </a:t>
            </a:r>
            <a:r>
              <a:rPr kumimoji="0" lang="zh-CN"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新的历史时期，我国宏观战略明确了，坚持稳中求进工作总基调，坚持以推动高质量发展为主题，</a:t>
            </a:r>
            <a:r>
              <a:rPr kumimoji="0" lang="zh-CN" altLang="zh-CN"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以全面加强知识产权保护为主线，以建设知识产权强国为目标。</a:t>
            </a:r>
            <a:endParaRPr kumimoji="0" lang="en-US" altLang="zh-CN"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endParaRPr>
          </a:p>
          <a:p>
            <a:pPr lvl="0">
              <a:lnSpc>
                <a:spcPct val="200000"/>
              </a:lnSpc>
              <a:defRPr/>
            </a:pPr>
            <a:r>
              <a:rPr lang="zh-CN" altLang="en-US">
                <a:solidFill>
                  <a:prstClr val="black"/>
                </a:solidFill>
                <a:latin typeface="微软雅黑" panose="020B0503020204020204" charset="-122"/>
                <a:ea typeface="微软雅黑" panose="020B0503020204020204" charset="-122"/>
              </a:rPr>
              <a:t>● </a:t>
            </a:r>
            <a:r>
              <a:rPr kumimoji="0" lang="zh-CN" altLang="zh-CN" sz="1800" b="0"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版权作为知识产权的重要组成部分、文化的基础资源、创新的重要体现和国民经济的支柱产业，</a:t>
            </a:r>
            <a:r>
              <a:rPr kumimoji="0" lang="zh-CN"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在加快构建我国新发展格局以及建设创新型国家和文化强国、知识产权强国进程中，地位越来越重要、作用越来越显著。</a:t>
            </a:r>
          </a:p>
          <a:p>
            <a:pPr lvl="0" algn="just">
              <a:lnSpc>
                <a:spcPct val="200000"/>
              </a:lnSpc>
              <a:defRPr/>
            </a:pPr>
            <a:r>
              <a:rPr lang="zh-CN" altLang="en-US">
                <a:solidFill>
                  <a:prstClr val="black"/>
                </a:solidFill>
                <a:latin typeface="微软雅黑" panose="020B0503020204020204" charset="-122"/>
                <a:ea typeface="微软雅黑" panose="020B0503020204020204" charset="-122"/>
              </a:rPr>
              <a:t>● </a:t>
            </a:r>
            <a:r>
              <a:rPr kumimoji="0" lang="zh-CN" altLang="zh-CN"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随着我国《“十四五”国家知识产权保护和运用规划》颁布和全面部署实施，</a:t>
            </a:r>
            <a:r>
              <a:rPr kumimoji="0" lang="zh-CN" altLang="zh-CN" sz="18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版权作品登记的质量和数量，已经成为考量一个地区营商环境好坏的重要政府政务服务指标之一。</a:t>
            </a:r>
            <a:endParaRPr kumimoji="0" lang="zh-CN" altLang="en-US" sz="1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
        <p:nvSpPr>
          <p:cNvPr id="17" name="文本框 16"/>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8"/>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8"/>
              </a:solidFill>
              <a:effectLst/>
              <a:uLnTx/>
              <a:uFillTx/>
              <a:latin typeface="华文隶书" panose="02010800040101010101" pitchFamily="2" charset="-122"/>
              <a:ea typeface="华文隶书" panose="02010800040101010101" pitchFamily="2" charset="-122"/>
              <a:cs typeface="+mn-cs"/>
            </a:endParaRPr>
          </a:p>
        </p:txBody>
      </p:sp>
      <p:sp>
        <p:nvSpPr>
          <p:cNvPr id="16" name="文本框 15"/>
          <p:cNvSpPr txBox="1"/>
          <p:nvPr/>
        </p:nvSpPr>
        <p:spPr>
          <a:xfrm>
            <a:off x="979805" y="60325"/>
            <a:ext cx="3262432"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（三）版权作品登记必要性</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backgroundRemoval t="4370" b="100000" l="1499" r="99786">
                        <a14:foregroundMark x1="9422" y1="29748" x2="10707" y2="30252"/>
                        <a14:foregroundMark x1="21413" y1="31261" x2="23983" y2="30420"/>
                        <a14:foregroundMark x1="17345" y1="37479" x2="18844" y2="35966"/>
                        <a14:foregroundMark x1="43255" y1="19160" x2="44968" y2="18992"/>
                        <a14:foregroundMark x1="50749" y1="27563" x2="52677" y2="28235"/>
                        <a14:foregroundMark x1="61670" y1="22353" x2="63383" y2="22857"/>
                        <a14:foregroundMark x1="66167" y1="29748" x2="68951" y2="30588"/>
                        <a14:foregroundMark x1="75161" y1="24874" x2="76660" y2="25546"/>
                        <a14:foregroundMark x1="73876" y1="27899" x2="75803" y2="29412"/>
                      </a14:backgroundRemoval>
                    </a14:imgEffect>
                  </a14:imgLayer>
                </a14:imgProps>
              </a:ext>
              <a:ext uri="{28A0092B-C50C-407E-A947-70E740481C1C}">
                <a14:useLocalDpi xmlns:a14="http://schemas.microsoft.com/office/drawing/2010/main" val="0"/>
              </a:ext>
            </a:extLst>
          </a:blip>
          <a:stretch>
            <a:fillRect/>
          </a:stretch>
        </p:blipFill>
        <p:spPr>
          <a:xfrm>
            <a:off x="8666829" y="636905"/>
            <a:ext cx="3151508" cy="465420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
        <p:nvSpPr>
          <p:cNvPr id="15" name="矩形 14"/>
          <p:cNvSpPr/>
          <p:nvPr/>
        </p:nvSpPr>
        <p:spPr>
          <a:xfrm>
            <a:off x="1038639" y="2221342"/>
            <a:ext cx="6920193" cy="3692806"/>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 </a:t>
            </a:r>
            <a:r>
              <a:rPr kumimoji="0" lang="zh-CN" altLang="zh-CN" sz="20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一个地区营商环境的优劣直接影响着招商引资的质量和数量，同时也直接影响着区域内的经营企业，最终对当地经济发展状况、财税收入、社会就业情况等产生重要影响。</a:t>
            </a:r>
            <a:endParaRPr kumimoji="0" lang="en-US" altLang="zh-CN" sz="20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endParaRPr kumimoji="0" lang="en-US" altLang="zh-CN" sz="1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 </a:t>
            </a:r>
            <a:r>
              <a:rPr kumimoji="0" lang="zh-CN" altLang="zh-CN" sz="2000" b="0"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良好的营商环境是一个国家或地区经济软实力的重要体现，是一个国家或地区提高长远综合竞争力的必要条件之一。</a:t>
            </a:r>
          </a:p>
        </p:txBody>
      </p:sp>
      <p:sp>
        <p:nvSpPr>
          <p:cNvPr id="17" name="文本框 16"/>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8"/>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8"/>
              </a:solidFill>
              <a:effectLst/>
              <a:uLnTx/>
              <a:uFillTx/>
              <a:latin typeface="华文隶书" panose="02010800040101010101" pitchFamily="2" charset="-122"/>
              <a:ea typeface="华文隶书" panose="02010800040101010101" pitchFamily="2" charset="-122"/>
              <a:cs typeface="+mn-cs"/>
            </a:endParaRPr>
          </a:p>
        </p:txBody>
      </p:sp>
      <p:sp>
        <p:nvSpPr>
          <p:cNvPr id="16" name="文本框 15"/>
          <p:cNvSpPr txBox="1"/>
          <p:nvPr/>
        </p:nvSpPr>
        <p:spPr>
          <a:xfrm>
            <a:off x="979805" y="60325"/>
            <a:ext cx="3262432"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（三）版权作品登记必要性</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9998" y="2194823"/>
            <a:ext cx="3973164" cy="2750420"/>
          </a:xfrm>
          <a:prstGeom prst="rect">
            <a:avLst/>
          </a:prstGeom>
        </p:spPr>
      </p:pic>
      <p:sp>
        <p:nvSpPr>
          <p:cNvPr id="11" name="矩形 10"/>
          <p:cNvSpPr/>
          <p:nvPr/>
        </p:nvSpPr>
        <p:spPr>
          <a:xfrm>
            <a:off x="1038639" y="744014"/>
            <a:ext cx="10299819" cy="147732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a:t>
            </a:r>
            <a:r>
              <a:rPr kumimoji="0" lang="zh-CN" altLang="zh-CN" sz="2000" b="1"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优化营商环境</a:t>
            </a:r>
            <a:r>
              <a:rPr kumimoji="0" lang="en-US" altLang="zh-CN" sz="2000" b="1" i="0" u="none" strike="noStrike" kern="1200" cap="none" spc="0" normalizeH="0" baseline="0" noProof="0">
                <a:ln>
                  <a:noFill/>
                </a:ln>
                <a:solidFill>
                  <a:srgbClr val="304698"/>
                </a:solidFill>
                <a:effectLst/>
                <a:uLnTx/>
                <a:uFillTx/>
                <a:latin typeface="微软雅黑" panose="020B0503020204020204" charset="-122"/>
                <a:ea typeface="微软雅黑" panose="020B0503020204020204" charset="-122"/>
                <a:cs typeface="+mn-cs"/>
              </a:rPr>
              <a:t>】</a:t>
            </a:r>
            <a:r>
              <a:rPr kumimoji="0" lang="zh-CN" altLang="zh-CN"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就是要把一个地区，影响企业活动的社会要素、经济要素、政治要素和法律要素等，进行综合评估、权衡取舍，使之形成市场主体能生存及良性循环发展的氛围条件。</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954860" y="1252105"/>
            <a:ext cx="10567187" cy="220305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 </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pic>
        <p:nvPicPr>
          <p:cNvPr id="6" name="图片 5"/>
          <p:cNvPicPr>
            <a:picLocks noChangeAspect="1"/>
          </p:cNvPicPr>
          <p:nvPr/>
        </p:nvPicPr>
        <p:blipFill rotWithShape="1">
          <a:blip r:embed="rId4" cstate="print"/>
          <a:srcRect t="6599" b="55268"/>
          <a:stretch>
            <a:fillRect/>
          </a:stretch>
        </p:blipFill>
        <p:spPr>
          <a:xfrm>
            <a:off x="906307" y="1311672"/>
            <a:ext cx="10615739" cy="753304"/>
          </a:xfrm>
          <a:prstGeom prst="rect">
            <a:avLst/>
          </a:prstGeom>
        </p:spPr>
      </p:pic>
      <p:pic>
        <p:nvPicPr>
          <p:cNvPr id="10" name="Picture 1"/>
          <p:cNvPicPr>
            <a:picLocks noChangeAspect="1" noChangeArrowheads="1"/>
          </p:cNvPicPr>
          <p:nvPr/>
        </p:nvPicPr>
        <p:blipFill rotWithShape="1">
          <a:blip r:embed="rId5" cstate="print"/>
          <a:srcRect l="1402"/>
          <a:stretch>
            <a:fillRect/>
          </a:stretch>
        </p:blipFill>
        <p:spPr bwMode="auto">
          <a:xfrm>
            <a:off x="4394834" y="3597526"/>
            <a:ext cx="3385185" cy="2441575"/>
          </a:xfrm>
          <a:prstGeom prst="rect">
            <a:avLst/>
          </a:prstGeom>
          <a:noFill/>
          <a:ln w="38100">
            <a:solidFill>
              <a:srgbClr val="2367B9"/>
            </a:solidFill>
            <a:miter lim="800000"/>
            <a:headEnd/>
            <a:tailEnd/>
          </a:ln>
          <a:effectLst/>
        </p:spPr>
      </p:pic>
      <p:sp>
        <p:nvSpPr>
          <p:cNvPr id="8" name="文本框 7"/>
          <p:cNvSpPr txBox="1"/>
          <p:nvPr/>
        </p:nvSpPr>
        <p:spPr>
          <a:xfrm>
            <a:off x="965542" y="2063032"/>
            <a:ext cx="1721418"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0000"/>
                </a:solidFill>
                <a:uLnTx/>
                <a:uFillTx/>
                <a:latin typeface="微软雅黑" panose="020B0503020204020204" charset="-122"/>
                <a:ea typeface="微软雅黑" panose="020B0503020204020204" charset="-122"/>
                <a:cs typeface="+mn-cs"/>
              </a:rPr>
              <a:t>保    护</a:t>
            </a:r>
            <a:endParaRPr kumimoji="0" lang="en-US" altLang="zh-CN" sz="1100" b="1" i="0" u="none" strike="noStrike" kern="1200" cap="none" spc="0" normalizeH="0" baseline="0" noProof="0" dirty="0">
              <a:ln>
                <a:noFill/>
              </a:ln>
              <a:solidFill>
                <a:srgbClr val="FF0000"/>
              </a:solidFill>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登记一次，终身保护，作品被抄袭时，维权有据</a:t>
            </a:r>
            <a:endParaRPr kumimoji="0" lang="en-US" altLang="zh-CN"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黑体" panose="02010609060101010101" charset="-122"/>
              <a:cs typeface="+mn-cs"/>
            </a:endParaRPr>
          </a:p>
        </p:txBody>
      </p:sp>
      <p:sp>
        <p:nvSpPr>
          <p:cNvPr id="15" name="文本框 14"/>
          <p:cNvSpPr txBox="1"/>
          <p:nvPr/>
        </p:nvSpPr>
        <p:spPr>
          <a:xfrm>
            <a:off x="2780637" y="2113790"/>
            <a:ext cx="2262776"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宣   传</a:t>
            </a:r>
            <a:endParaRPr kumimoji="0" lang="en-US" altLang="zh-CN" sz="11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通过版权机构的定期公告，登记一次，可向社会宣传自己的作品</a:t>
            </a:r>
            <a:endParaRPr kumimoji="0" lang="en-US" altLang="zh-CN"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黑体" panose="02010609060101010101" charset="-122"/>
              <a:cs typeface="+mn-cs"/>
            </a:endParaRPr>
          </a:p>
        </p:txBody>
      </p:sp>
      <p:sp>
        <p:nvSpPr>
          <p:cNvPr id="16" name="文本框 15"/>
          <p:cNvSpPr txBox="1"/>
          <p:nvPr/>
        </p:nvSpPr>
        <p:spPr>
          <a:xfrm>
            <a:off x="5339440" y="2134829"/>
            <a:ext cx="1900316"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获   益</a:t>
            </a:r>
            <a:endParaRPr kumimoji="0" lang="en-US" altLang="zh-CN" sz="11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版权登记使作品增值，版权转让和授权，都能帮您赚钱</a:t>
            </a:r>
            <a:endParaRPr kumimoji="0" lang="en-US" altLang="zh-CN"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黑体" panose="02010609060101010101" charset="-122"/>
              <a:cs typeface="+mn-cs"/>
            </a:endParaRPr>
          </a:p>
        </p:txBody>
      </p:sp>
      <p:sp>
        <p:nvSpPr>
          <p:cNvPr id="17" name="文本框 16"/>
          <p:cNvSpPr txBox="1"/>
          <p:nvPr/>
        </p:nvSpPr>
        <p:spPr>
          <a:xfrm>
            <a:off x="7643256" y="2113790"/>
            <a:ext cx="1821427"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荣   誉</a:t>
            </a:r>
            <a:endParaRPr kumimoji="0" lang="en-US" altLang="zh-CN" sz="11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享有国家权威证书</a:t>
            </a:r>
            <a:r>
              <a:rPr kumimoji="0" lang="en-US" altLang="zh-CN"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a:t>
            </a:r>
            <a:r>
              <a:rPr kumimoji="0" lang="zh-CN" altLang="en-US"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作品</a:t>
            </a:r>
            <a:r>
              <a:rPr kumimoji="0" lang="zh-CN" altLang="en-US" sz="16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rPr>
              <a:t>登记证书</a:t>
            </a:r>
            <a:r>
              <a:rPr kumimoji="0" lang="en-US" altLang="zh-CN" sz="16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rPr>
              <a:t>》</a:t>
            </a:r>
            <a:r>
              <a:rPr kumimoji="0" lang="zh-CN" altLang="en-US" sz="1600"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rPr>
              <a:t>，</a:t>
            </a:r>
            <a:r>
              <a:rPr kumimoji="0" lang="zh-CN" altLang="en-US"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出版发行不再愁</a:t>
            </a:r>
            <a:endParaRPr kumimoji="0" lang="en-US" altLang="zh-CN"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黑体" panose="02010609060101010101" charset="-122"/>
              <a:cs typeface="+mn-cs"/>
            </a:endParaRPr>
          </a:p>
        </p:txBody>
      </p:sp>
      <p:sp>
        <p:nvSpPr>
          <p:cNvPr id="18" name="文本框 17"/>
          <p:cNvSpPr txBox="1"/>
          <p:nvPr/>
        </p:nvSpPr>
        <p:spPr>
          <a:xfrm>
            <a:off x="9868183" y="2124543"/>
            <a:ext cx="14758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福   利</a:t>
            </a:r>
            <a:endParaRPr kumimoji="0" lang="en-US" altLang="zh-CN" sz="11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rPr>
              <a:t>获得国家认定的版权可享受税收减免优惠</a:t>
            </a:r>
            <a:endParaRPr kumimoji="0" lang="zh-CN" altLang="en-US" sz="1600" b="0" i="0" u="none" strike="noStrike" kern="1200" cap="none" spc="0" normalizeH="0" baseline="0" noProof="0" dirty="0">
              <a:ln>
                <a:noFill/>
              </a:ln>
              <a:solidFill>
                <a:prstClr val="black"/>
              </a:solidFill>
              <a:effectLst/>
              <a:uLnTx/>
              <a:uFillTx/>
              <a:latin typeface="Arial" panose="020B0604020202020204"/>
              <a:ea typeface="黑体" panose="02010609060101010101" charset="-122"/>
              <a:cs typeface="+mn-cs"/>
            </a:endParaRPr>
          </a:p>
        </p:txBody>
      </p:sp>
      <p:sp>
        <p:nvSpPr>
          <p:cNvPr id="21" name="文本框 20"/>
          <p:cNvSpPr txBox="1"/>
          <p:nvPr/>
        </p:nvSpPr>
        <p:spPr>
          <a:xfrm>
            <a:off x="7899998" y="77292"/>
            <a:ext cx="415209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srgbClr val="304698"/>
                </a:solidFill>
                <a:effectLst/>
                <a:uLnTx/>
                <a:uFillTx/>
                <a:latin typeface="华文隶书" panose="02010800040101010101" pitchFamily="2" charset="-122"/>
                <a:ea typeface="华文隶书" panose="02010800040101010101" pitchFamily="2" charset="-122"/>
                <a:cs typeface="+mn-cs"/>
              </a:rPr>
              <a:t>强化版权治理   优化版权生态</a:t>
            </a:r>
            <a:endParaRPr kumimoji="0" lang="zh-CN" altLang="en-US" sz="2400" b="0" i="0" u="none" strike="noStrike" kern="1200" cap="none" spc="0" normalizeH="0" baseline="0" noProof="0" dirty="0">
              <a:ln>
                <a:noFill/>
              </a:ln>
              <a:solidFill>
                <a:srgbClr val="304698"/>
              </a:solidFill>
              <a:effectLst/>
              <a:uLnTx/>
              <a:uFillTx/>
              <a:latin typeface="华文隶书" panose="02010800040101010101" pitchFamily="2" charset="-122"/>
              <a:ea typeface="华文隶书" panose="02010800040101010101" pitchFamily="2" charset="-122"/>
              <a:cs typeface="+mn-cs"/>
            </a:endParaRPr>
          </a:p>
        </p:txBody>
      </p:sp>
      <p:sp>
        <p:nvSpPr>
          <p:cNvPr id="22" name="文本框 21"/>
          <p:cNvSpPr txBox="1"/>
          <p:nvPr/>
        </p:nvSpPr>
        <p:spPr>
          <a:xfrm>
            <a:off x="979805" y="60325"/>
            <a:ext cx="3775393"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（四）版权作品登记的主要作用</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4351" y="3615887"/>
            <a:ext cx="2163392" cy="2184179"/>
          </a:xfrm>
          <a:prstGeom prst="rect">
            <a:avLst/>
          </a:prstGeom>
        </p:spPr>
      </p:pic>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思源黑体 CN Normal" panose="020B0400000000000000" pitchFamily="34" charset="-122"/>
              <a:cs typeface="+mn-ea"/>
              <a:sym typeface="微软雅黑" panose="020B0503020204020204" charset="-122"/>
            </a:endParaRPr>
          </a:p>
        </p:txBody>
      </p:sp>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070" y="3525127"/>
            <a:ext cx="2113908" cy="242672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66775" y="428625"/>
            <a:ext cx="11232000" cy="18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5" name="矩形 4"/>
          <p:cNvSpPr/>
          <p:nvPr/>
        </p:nvSpPr>
        <p:spPr>
          <a:xfrm>
            <a:off x="1813331" y="3044852"/>
            <a:ext cx="8564880" cy="768350"/>
          </a:xfrm>
          <a:prstGeom prst="rect">
            <a:avLst/>
          </a:prstGeom>
        </p:spPr>
        <p:txBody>
          <a:bodyPr wrap="none">
            <a:spAutoFit/>
          </a:bodyPr>
          <a:lstStyle/>
          <a:p>
            <a:r>
              <a:rPr lang="zh-CN" altLang="en-US" sz="4400">
                <a:latin typeface="+mj-ea"/>
              </a:rPr>
              <a:t>二、常见作品登记类别及注意事项</a:t>
            </a:r>
            <a:endParaRPr lang="zh-CN" altLang="en-US" sz="4400" dirty="0">
              <a:latin typeface="+mj-ea"/>
            </a:endParaRPr>
          </a:p>
        </p:txBody>
      </p:sp>
      <p:sp>
        <p:nvSpPr>
          <p:cNvPr id="1048614" name="PA-102269"/>
          <p:cNvSpPr/>
          <p:nvPr>
            <p:custDataLst>
              <p:tags r:id="rId2"/>
            </p:custDataLst>
          </p:nvPr>
        </p:nvSpPr>
        <p:spPr bwMode="auto">
          <a:xfrm>
            <a:off x="-17145" y="6114415"/>
            <a:ext cx="12209145" cy="784860"/>
          </a:xfrm>
          <a:custGeom>
            <a:avLst/>
            <a:gdLst>
              <a:gd name="T0" fmla="*/ 75 w 13152"/>
              <a:gd name="T1" fmla="*/ 359 h 572"/>
              <a:gd name="T2" fmla="*/ 157 w 13152"/>
              <a:gd name="T3" fmla="*/ 244 h 572"/>
              <a:gd name="T4" fmla="*/ 431 w 13152"/>
              <a:gd name="T5" fmla="*/ 373 h 572"/>
              <a:gd name="T6" fmla="*/ 762 w 13152"/>
              <a:gd name="T7" fmla="*/ 283 h 572"/>
              <a:gd name="T8" fmla="*/ 1003 w 13152"/>
              <a:gd name="T9" fmla="*/ 6 h 572"/>
              <a:gd name="T10" fmla="*/ 1217 w 13152"/>
              <a:gd name="T11" fmla="*/ 383 h 572"/>
              <a:gd name="T12" fmla="*/ 1586 w 13152"/>
              <a:gd name="T13" fmla="*/ 159 h 572"/>
              <a:gd name="T14" fmla="*/ 1641 w 13152"/>
              <a:gd name="T15" fmla="*/ 442 h 572"/>
              <a:gd name="T16" fmla="*/ 1792 w 13152"/>
              <a:gd name="T17" fmla="*/ 282 h 572"/>
              <a:gd name="T18" fmla="*/ 2158 w 13152"/>
              <a:gd name="T19" fmla="*/ 325 h 572"/>
              <a:gd name="T20" fmla="*/ 2397 w 13152"/>
              <a:gd name="T21" fmla="*/ 289 h 572"/>
              <a:gd name="T22" fmla="*/ 2770 w 13152"/>
              <a:gd name="T23" fmla="*/ 335 h 572"/>
              <a:gd name="T24" fmla="*/ 2883 w 13152"/>
              <a:gd name="T25" fmla="*/ 303 h 572"/>
              <a:gd name="T26" fmla="*/ 2926 w 13152"/>
              <a:gd name="T27" fmla="*/ 339 h 572"/>
              <a:gd name="T28" fmla="*/ 3021 w 13152"/>
              <a:gd name="T29" fmla="*/ 335 h 572"/>
              <a:gd name="T30" fmla="*/ 3266 w 13152"/>
              <a:gd name="T31" fmla="*/ 406 h 572"/>
              <a:gd name="T32" fmla="*/ 3519 w 13152"/>
              <a:gd name="T33" fmla="*/ 283 h 572"/>
              <a:gd name="T34" fmla="*/ 4016 w 13152"/>
              <a:gd name="T35" fmla="*/ 32 h 572"/>
              <a:gd name="T36" fmla="*/ 4443 w 13152"/>
              <a:gd name="T37" fmla="*/ 367 h 572"/>
              <a:gd name="T38" fmla="*/ 4675 w 13152"/>
              <a:gd name="T39" fmla="*/ 465 h 572"/>
              <a:gd name="T40" fmla="*/ 5006 w 13152"/>
              <a:gd name="T41" fmla="*/ 361 h 572"/>
              <a:gd name="T42" fmla="*/ 5144 w 13152"/>
              <a:gd name="T43" fmla="*/ 281 h 572"/>
              <a:gd name="T44" fmla="*/ 5303 w 13152"/>
              <a:gd name="T45" fmla="*/ 191 h 572"/>
              <a:gd name="T46" fmla="*/ 5392 w 13152"/>
              <a:gd name="T47" fmla="*/ 345 h 572"/>
              <a:gd name="T48" fmla="*/ 5691 w 13152"/>
              <a:gd name="T49" fmla="*/ 262 h 572"/>
              <a:gd name="T50" fmla="*/ 5868 w 13152"/>
              <a:gd name="T51" fmla="*/ 259 h 572"/>
              <a:gd name="T52" fmla="*/ 6171 w 13152"/>
              <a:gd name="T53" fmla="*/ 231 h 572"/>
              <a:gd name="T54" fmla="*/ 6572 w 13152"/>
              <a:gd name="T55" fmla="*/ 345 h 572"/>
              <a:gd name="T56" fmla="*/ 6648 w 13152"/>
              <a:gd name="T57" fmla="*/ 394 h 572"/>
              <a:gd name="T58" fmla="*/ 6729 w 13152"/>
              <a:gd name="T59" fmla="*/ 234 h 572"/>
              <a:gd name="T60" fmla="*/ 7022 w 13152"/>
              <a:gd name="T61" fmla="*/ 373 h 572"/>
              <a:gd name="T62" fmla="*/ 7335 w 13152"/>
              <a:gd name="T63" fmla="*/ 299 h 572"/>
              <a:gd name="T64" fmla="*/ 7721 w 13152"/>
              <a:gd name="T65" fmla="*/ 26 h 572"/>
              <a:gd name="T66" fmla="*/ 7796 w 13152"/>
              <a:gd name="T67" fmla="*/ 387 h 572"/>
              <a:gd name="T68" fmla="*/ 8158 w 13152"/>
              <a:gd name="T69" fmla="*/ 300 h 572"/>
              <a:gd name="T70" fmla="*/ 8214 w 13152"/>
              <a:gd name="T71" fmla="*/ 415 h 572"/>
              <a:gd name="T72" fmla="*/ 8364 w 13152"/>
              <a:gd name="T73" fmla="*/ 272 h 572"/>
              <a:gd name="T74" fmla="*/ 8932 w 13152"/>
              <a:gd name="T75" fmla="*/ 325 h 572"/>
              <a:gd name="T76" fmla="*/ 9212 w 13152"/>
              <a:gd name="T77" fmla="*/ 289 h 572"/>
              <a:gd name="T78" fmla="*/ 9350 w 13152"/>
              <a:gd name="T79" fmla="*/ 335 h 572"/>
              <a:gd name="T80" fmla="*/ 9455 w 13152"/>
              <a:gd name="T81" fmla="*/ 321 h 572"/>
              <a:gd name="T82" fmla="*/ 9499 w 13152"/>
              <a:gd name="T83" fmla="*/ 310 h 572"/>
              <a:gd name="T84" fmla="*/ 9668 w 13152"/>
              <a:gd name="T85" fmla="*/ 335 h 572"/>
              <a:gd name="T86" fmla="*/ 9910 w 13152"/>
              <a:gd name="T87" fmla="*/ 406 h 572"/>
              <a:gd name="T88" fmla="*/ 10164 w 13152"/>
              <a:gd name="T89" fmla="*/ 249 h 572"/>
              <a:gd name="T90" fmla="*/ 10589 w 13152"/>
              <a:gd name="T91" fmla="*/ 471 h 572"/>
              <a:gd name="T92" fmla="*/ 11016 w 13152"/>
              <a:gd name="T93" fmla="*/ 369 h 572"/>
              <a:gd name="T94" fmla="*/ 11247 w 13152"/>
              <a:gd name="T95" fmla="*/ 449 h 572"/>
              <a:gd name="T96" fmla="*/ 11579 w 13152"/>
              <a:gd name="T97" fmla="*/ 435 h 572"/>
              <a:gd name="T98" fmla="*/ 11717 w 13152"/>
              <a:gd name="T99" fmla="*/ 212 h 572"/>
              <a:gd name="T100" fmla="*/ 11903 w 13152"/>
              <a:gd name="T101" fmla="*/ 191 h 572"/>
              <a:gd name="T102" fmla="*/ 12086 w 13152"/>
              <a:gd name="T103" fmla="*/ 345 h 572"/>
              <a:gd name="T104" fmla="*/ 12296 w 13152"/>
              <a:gd name="T105" fmla="*/ 250 h 572"/>
              <a:gd name="T106" fmla="*/ 12440 w 13152"/>
              <a:gd name="T107" fmla="*/ 449 h 572"/>
              <a:gd name="T108" fmla="*/ 12744 w 13152"/>
              <a:gd name="T109" fmla="*/ 364 h 572"/>
              <a:gd name="T110" fmla="*/ 6579 w 13152"/>
              <a:gd name="T11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52" h="572">
                <a:moveTo>
                  <a:pt x="0" y="345"/>
                </a:moveTo>
                <a:lnTo>
                  <a:pt x="32" y="335"/>
                </a:lnTo>
                <a:lnTo>
                  <a:pt x="32" y="342"/>
                </a:lnTo>
                <a:lnTo>
                  <a:pt x="51" y="342"/>
                </a:lnTo>
                <a:lnTo>
                  <a:pt x="51" y="352"/>
                </a:lnTo>
                <a:lnTo>
                  <a:pt x="63" y="352"/>
                </a:lnTo>
                <a:lnTo>
                  <a:pt x="63" y="359"/>
                </a:lnTo>
                <a:lnTo>
                  <a:pt x="75" y="359"/>
                </a:lnTo>
                <a:lnTo>
                  <a:pt x="75" y="394"/>
                </a:lnTo>
                <a:lnTo>
                  <a:pt x="87" y="394"/>
                </a:lnTo>
                <a:lnTo>
                  <a:pt x="87" y="411"/>
                </a:lnTo>
                <a:lnTo>
                  <a:pt x="100" y="411"/>
                </a:lnTo>
                <a:lnTo>
                  <a:pt x="100" y="286"/>
                </a:lnTo>
                <a:lnTo>
                  <a:pt x="131" y="286"/>
                </a:lnTo>
                <a:lnTo>
                  <a:pt x="131" y="244"/>
                </a:lnTo>
                <a:lnTo>
                  <a:pt x="157" y="244"/>
                </a:lnTo>
                <a:lnTo>
                  <a:pt x="157" y="234"/>
                </a:lnTo>
                <a:lnTo>
                  <a:pt x="275" y="203"/>
                </a:lnTo>
                <a:lnTo>
                  <a:pt x="394" y="234"/>
                </a:lnTo>
                <a:lnTo>
                  <a:pt x="394" y="244"/>
                </a:lnTo>
                <a:lnTo>
                  <a:pt x="412" y="244"/>
                </a:lnTo>
                <a:lnTo>
                  <a:pt x="412" y="286"/>
                </a:lnTo>
                <a:lnTo>
                  <a:pt x="431" y="289"/>
                </a:lnTo>
                <a:lnTo>
                  <a:pt x="431" y="373"/>
                </a:lnTo>
                <a:lnTo>
                  <a:pt x="450" y="373"/>
                </a:lnTo>
                <a:lnTo>
                  <a:pt x="468" y="404"/>
                </a:lnTo>
                <a:lnTo>
                  <a:pt x="468" y="328"/>
                </a:lnTo>
                <a:lnTo>
                  <a:pt x="499" y="328"/>
                </a:lnTo>
                <a:lnTo>
                  <a:pt x="499" y="303"/>
                </a:lnTo>
                <a:lnTo>
                  <a:pt x="511" y="303"/>
                </a:lnTo>
                <a:lnTo>
                  <a:pt x="511" y="284"/>
                </a:lnTo>
                <a:lnTo>
                  <a:pt x="762" y="283"/>
                </a:lnTo>
                <a:lnTo>
                  <a:pt x="762" y="299"/>
                </a:lnTo>
                <a:lnTo>
                  <a:pt x="781" y="299"/>
                </a:lnTo>
                <a:lnTo>
                  <a:pt x="781" y="328"/>
                </a:lnTo>
                <a:lnTo>
                  <a:pt x="800" y="328"/>
                </a:lnTo>
                <a:lnTo>
                  <a:pt x="800" y="397"/>
                </a:lnTo>
                <a:lnTo>
                  <a:pt x="818" y="397"/>
                </a:lnTo>
                <a:lnTo>
                  <a:pt x="818" y="33"/>
                </a:lnTo>
                <a:lnTo>
                  <a:pt x="1003" y="6"/>
                </a:lnTo>
                <a:lnTo>
                  <a:pt x="1148" y="26"/>
                </a:lnTo>
                <a:lnTo>
                  <a:pt x="1148" y="315"/>
                </a:lnTo>
                <a:lnTo>
                  <a:pt x="1155" y="321"/>
                </a:lnTo>
                <a:lnTo>
                  <a:pt x="1180" y="279"/>
                </a:lnTo>
                <a:lnTo>
                  <a:pt x="1205" y="321"/>
                </a:lnTo>
                <a:lnTo>
                  <a:pt x="1211" y="310"/>
                </a:lnTo>
                <a:lnTo>
                  <a:pt x="1217" y="332"/>
                </a:lnTo>
                <a:lnTo>
                  <a:pt x="1217" y="383"/>
                </a:lnTo>
                <a:lnTo>
                  <a:pt x="1223" y="387"/>
                </a:lnTo>
                <a:lnTo>
                  <a:pt x="1223" y="459"/>
                </a:lnTo>
                <a:lnTo>
                  <a:pt x="1236" y="459"/>
                </a:lnTo>
                <a:lnTo>
                  <a:pt x="1236" y="370"/>
                </a:lnTo>
                <a:lnTo>
                  <a:pt x="1249" y="370"/>
                </a:lnTo>
                <a:lnTo>
                  <a:pt x="1249" y="162"/>
                </a:lnTo>
                <a:lnTo>
                  <a:pt x="1448" y="138"/>
                </a:lnTo>
                <a:lnTo>
                  <a:pt x="1586" y="159"/>
                </a:lnTo>
                <a:lnTo>
                  <a:pt x="1586" y="300"/>
                </a:lnTo>
                <a:lnTo>
                  <a:pt x="1610" y="313"/>
                </a:lnTo>
                <a:lnTo>
                  <a:pt x="1610" y="339"/>
                </a:lnTo>
                <a:lnTo>
                  <a:pt x="1623" y="339"/>
                </a:lnTo>
                <a:lnTo>
                  <a:pt x="1623" y="356"/>
                </a:lnTo>
                <a:lnTo>
                  <a:pt x="1629" y="356"/>
                </a:lnTo>
                <a:lnTo>
                  <a:pt x="1629" y="442"/>
                </a:lnTo>
                <a:lnTo>
                  <a:pt x="1641" y="442"/>
                </a:lnTo>
                <a:lnTo>
                  <a:pt x="1641" y="415"/>
                </a:lnTo>
                <a:lnTo>
                  <a:pt x="1735" y="415"/>
                </a:lnTo>
                <a:lnTo>
                  <a:pt x="1735" y="335"/>
                </a:lnTo>
                <a:lnTo>
                  <a:pt x="1778" y="335"/>
                </a:lnTo>
                <a:lnTo>
                  <a:pt x="1778" y="296"/>
                </a:lnTo>
                <a:lnTo>
                  <a:pt x="1786" y="296"/>
                </a:lnTo>
                <a:lnTo>
                  <a:pt x="1786" y="282"/>
                </a:lnTo>
                <a:lnTo>
                  <a:pt x="1792" y="282"/>
                </a:lnTo>
                <a:lnTo>
                  <a:pt x="1792" y="272"/>
                </a:lnTo>
                <a:lnTo>
                  <a:pt x="1984" y="268"/>
                </a:lnTo>
                <a:lnTo>
                  <a:pt x="1984" y="388"/>
                </a:lnTo>
                <a:lnTo>
                  <a:pt x="2072" y="388"/>
                </a:lnTo>
                <a:lnTo>
                  <a:pt x="2072" y="402"/>
                </a:lnTo>
                <a:lnTo>
                  <a:pt x="2140" y="383"/>
                </a:lnTo>
                <a:lnTo>
                  <a:pt x="2158" y="383"/>
                </a:lnTo>
                <a:lnTo>
                  <a:pt x="2158" y="325"/>
                </a:lnTo>
                <a:lnTo>
                  <a:pt x="2359" y="325"/>
                </a:lnTo>
                <a:lnTo>
                  <a:pt x="2358" y="359"/>
                </a:lnTo>
                <a:lnTo>
                  <a:pt x="2364" y="359"/>
                </a:lnTo>
                <a:lnTo>
                  <a:pt x="2364" y="377"/>
                </a:lnTo>
                <a:lnTo>
                  <a:pt x="2383" y="377"/>
                </a:lnTo>
                <a:lnTo>
                  <a:pt x="2383" y="387"/>
                </a:lnTo>
                <a:lnTo>
                  <a:pt x="2397" y="387"/>
                </a:lnTo>
                <a:lnTo>
                  <a:pt x="2397" y="289"/>
                </a:lnTo>
                <a:lnTo>
                  <a:pt x="2640" y="289"/>
                </a:lnTo>
                <a:lnTo>
                  <a:pt x="2640" y="418"/>
                </a:lnTo>
                <a:lnTo>
                  <a:pt x="2676" y="418"/>
                </a:lnTo>
                <a:lnTo>
                  <a:pt x="2676" y="313"/>
                </a:lnTo>
                <a:lnTo>
                  <a:pt x="2758" y="313"/>
                </a:lnTo>
                <a:lnTo>
                  <a:pt x="2758" y="352"/>
                </a:lnTo>
                <a:lnTo>
                  <a:pt x="2770" y="352"/>
                </a:lnTo>
                <a:lnTo>
                  <a:pt x="2770" y="335"/>
                </a:lnTo>
                <a:lnTo>
                  <a:pt x="2776" y="335"/>
                </a:lnTo>
                <a:lnTo>
                  <a:pt x="2776" y="302"/>
                </a:lnTo>
                <a:lnTo>
                  <a:pt x="2783" y="302"/>
                </a:lnTo>
                <a:lnTo>
                  <a:pt x="2815" y="255"/>
                </a:lnTo>
                <a:lnTo>
                  <a:pt x="2827" y="206"/>
                </a:lnTo>
                <a:lnTo>
                  <a:pt x="2841" y="255"/>
                </a:lnTo>
                <a:lnTo>
                  <a:pt x="2874" y="303"/>
                </a:lnTo>
                <a:lnTo>
                  <a:pt x="2883" y="303"/>
                </a:lnTo>
                <a:lnTo>
                  <a:pt x="2883" y="321"/>
                </a:lnTo>
                <a:lnTo>
                  <a:pt x="2889" y="321"/>
                </a:lnTo>
                <a:lnTo>
                  <a:pt x="2889" y="349"/>
                </a:lnTo>
                <a:lnTo>
                  <a:pt x="2894" y="349"/>
                </a:lnTo>
                <a:lnTo>
                  <a:pt x="2901" y="345"/>
                </a:lnTo>
                <a:lnTo>
                  <a:pt x="2920" y="345"/>
                </a:lnTo>
                <a:lnTo>
                  <a:pt x="2920" y="339"/>
                </a:lnTo>
                <a:lnTo>
                  <a:pt x="2926" y="339"/>
                </a:lnTo>
                <a:lnTo>
                  <a:pt x="2926" y="310"/>
                </a:lnTo>
                <a:lnTo>
                  <a:pt x="2933" y="310"/>
                </a:lnTo>
                <a:lnTo>
                  <a:pt x="2954" y="178"/>
                </a:lnTo>
                <a:lnTo>
                  <a:pt x="2976" y="307"/>
                </a:lnTo>
                <a:lnTo>
                  <a:pt x="2989" y="310"/>
                </a:lnTo>
                <a:lnTo>
                  <a:pt x="2989" y="321"/>
                </a:lnTo>
                <a:lnTo>
                  <a:pt x="3021" y="321"/>
                </a:lnTo>
                <a:lnTo>
                  <a:pt x="3021" y="335"/>
                </a:lnTo>
                <a:lnTo>
                  <a:pt x="3095" y="335"/>
                </a:lnTo>
                <a:lnTo>
                  <a:pt x="3095" y="345"/>
                </a:lnTo>
                <a:lnTo>
                  <a:pt x="3200" y="363"/>
                </a:lnTo>
                <a:lnTo>
                  <a:pt x="3200" y="408"/>
                </a:lnTo>
                <a:lnTo>
                  <a:pt x="3233" y="408"/>
                </a:lnTo>
                <a:lnTo>
                  <a:pt x="3233" y="418"/>
                </a:lnTo>
                <a:lnTo>
                  <a:pt x="3266" y="418"/>
                </a:lnTo>
                <a:lnTo>
                  <a:pt x="3266" y="406"/>
                </a:lnTo>
                <a:lnTo>
                  <a:pt x="3338" y="406"/>
                </a:lnTo>
                <a:lnTo>
                  <a:pt x="3338" y="327"/>
                </a:lnTo>
                <a:lnTo>
                  <a:pt x="3498" y="327"/>
                </a:lnTo>
                <a:lnTo>
                  <a:pt x="3498" y="373"/>
                </a:lnTo>
                <a:lnTo>
                  <a:pt x="3505" y="372"/>
                </a:lnTo>
                <a:lnTo>
                  <a:pt x="3505" y="357"/>
                </a:lnTo>
                <a:lnTo>
                  <a:pt x="3516" y="357"/>
                </a:lnTo>
                <a:lnTo>
                  <a:pt x="3519" y="283"/>
                </a:lnTo>
                <a:lnTo>
                  <a:pt x="3591" y="249"/>
                </a:lnTo>
                <a:lnTo>
                  <a:pt x="3660" y="285"/>
                </a:lnTo>
                <a:lnTo>
                  <a:pt x="3660" y="406"/>
                </a:lnTo>
                <a:lnTo>
                  <a:pt x="3746" y="434"/>
                </a:lnTo>
                <a:lnTo>
                  <a:pt x="3746" y="295"/>
                </a:lnTo>
                <a:lnTo>
                  <a:pt x="3795" y="295"/>
                </a:lnTo>
                <a:lnTo>
                  <a:pt x="3795" y="32"/>
                </a:lnTo>
                <a:lnTo>
                  <a:pt x="4016" y="32"/>
                </a:lnTo>
                <a:lnTo>
                  <a:pt x="4016" y="471"/>
                </a:lnTo>
                <a:lnTo>
                  <a:pt x="4089" y="471"/>
                </a:lnTo>
                <a:lnTo>
                  <a:pt x="4089" y="32"/>
                </a:lnTo>
                <a:lnTo>
                  <a:pt x="4293" y="32"/>
                </a:lnTo>
                <a:lnTo>
                  <a:pt x="4293" y="440"/>
                </a:lnTo>
                <a:lnTo>
                  <a:pt x="4321" y="440"/>
                </a:lnTo>
                <a:lnTo>
                  <a:pt x="4321" y="367"/>
                </a:lnTo>
                <a:lnTo>
                  <a:pt x="4443" y="367"/>
                </a:lnTo>
                <a:lnTo>
                  <a:pt x="4443" y="369"/>
                </a:lnTo>
                <a:lnTo>
                  <a:pt x="4459" y="369"/>
                </a:lnTo>
                <a:lnTo>
                  <a:pt x="4459" y="434"/>
                </a:lnTo>
                <a:lnTo>
                  <a:pt x="4514" y="434"/>
                </a:lnTo>
                <a:lnTo>
                  <a:pt x="4514" y="455"/>
                </a:lnTo>
                <a:lnTo>
                  <a:pt x="4569" y="455"/>
                </a:lnTo>
                <a:lnTo>
                  <a:pt x="4569" y="465"/>
                </a:lnTo>
                <a:lnTo>
                  <a:pt x="4675" y="465"/>
                </a:lnTo>
                <a:lnTo>
                  <a:pt x="4675" y="449"/>
                </a:lnTo>
                <a:lnTo>
                  <a:pt x="4675" y="449"/>
                </a:lnTo>
                <a:lnTo>
                  <a:pt x="4675" y="284"/>
                </a:lnTo>
                <a:lnTo>
                  <a:pt x="4797" y="284"/>
                </a:lnTo>
                <a:lnTo>
                  <a:pt x="4797" y="457"/>
                </a:lnTo>
                <a:lnTo>
                  <a:pt x="4879" y="457"/>
                </a:lnTo>
                <a:lnTo>
                  <a:pt x="4879" y="361"/>
                </a:lnTo>
                <a:lnTo>
                  <a:pt x="5006" y="361"/>
                </a:lnTo>
                <a:lnTo>
                  <a:pt x="5006" y="435"/>
                </a:lnTo>
                <a:lnTo>
                  <a:pt x="5047" y="435"/>
                </a:lnTo>
                <a:lnTo>
                  <a:pt x="5047" y="422"/>
                </a:lnTo>
                <a:lnTo>
                  <a:pt x="5056" y="422"/>
                </a:lnTo>
                <a:lnTo>
                  <a:pt x="5056" y="277"/>
                </a:lnTo>
                <a:lnTo>
                  <a:pt x="5117" y="288"/>
                </a:lnTo>
                <a:lnTo>
                  <a:pt x="5117" y="281"/>
                </a:lnTo>
                <a:lnTo>
                  <a:pt x="5144" y="281"/>
                </a:lnTo>
                <a:lnTo>
                  <a:pt x="5144" y="212"/>
                </a:lnTo>
                <a:lnTo>
                  <a:pt x="5152" y="209"/>
                </a:lnTo>
                <a:lnTo>
                  <a:pt x="5152" y="189"/>
                </a:lnTo>
                <a:lnTo>
                  <a:pt x="5176" y="188"/>
                </a:lnTo>
                <a:lnTo>
                  <a:pt x="5237" y="123"/>
                </a:lnTo>
                <a:lnTo>
                  <a:pt x="5242" y="0"/>
                </a:lnTo>
                <a:lnTo>
                  <a:pt x="5248" y="122"/>
                </a:lnTo>
                <a:lnTo>
                  <a:pt x="5303" y="191"/>
                </a:lnTo>
                <a:lnTo>
                  <a:pt x="5330" y="191"/>
                </a:lnTo>
                <a:lnTo>
                  <a:pt x="5330" y="210"/>
                </a:lnTo>
                <a:lnTo>
                  <a:pt x="5337" y="212"/>
                </a:lnTo>
                <a:lnTo>
                  <a:pt x="5337" y="281"/>
                </a:lnTo>
                <a:lnTo>
                  <a:pt x="5358" y="281"/>
                </a:lnTo>
                <a:lnTo>
                  <a:pt x="5358" y="385"/>
                </a:lnTo>
                <a:lnTo>
                  <a:pt x="5392" y="385"/>
                </a:lnTo>
                <a:lnTo>
                  <a:pt x="5392" y="345"/>
                </a:lnTo>
                <a:lnTo>
                  <a:pt x="5514" y="345"/>
                </a:lnTo>
                <a:lnTo>
                  <a:pt x="5514" y="477"/>
                </a:lnTo>
                <a:lnTo>
                  <a:pt x="5537" y="477"/>
                </a:lnTo>
                <a:lnTo>
                  <a:pt x="5537" y="436"/>
                </a:lnTo>
                <a:lnTo>
                  <a:pt x="5602" y="437"/>
                </a:lnTo>
                <a:lnTo>
                  <a:pt x="5602" y="409"/>
                </a:lnTo>
                <a:lnTo>
                  <a:pt x="5691" y="409"/>
                </a:lnTo>
                <a:lnTo>
                  <a:pt x="5691" y="262"/>
                </a:lnTo>
                <a:lnTo>
                  <a:pt x="5724" y="250"/>
                </a:lnTo>
                <a:lnTo>
                  <a:pt x="5724" y="207"/>
                </a:lnTo>
                <a:lnTo>
                  <a:pt x="5774" y="192"/>
                </a:lnTo>
                <a:lnTo>
                  <a:pt x="5776" y="123"/>
                </a:lnTo>
                <a:lnTo>
                  <a:pt x="5782" y="192"/>
                </a:lnTo>
                <a:lnTo>
                  <a:pt x="5834" y="206"/>
                </a:lnTo>
                <a:lnTo>
                  <a:pt x="5834" y="250"/>
                </a:lnTo>
                <a:lnTo>
                  <a:pt x="5868" y="259"/>
                </a:lnTo>
                <a:lnTo>
                  <a:pt x="5868" y="449"/>
                </a:lnTo>
                <a:lnTo>
                  <a:pt x="5945" y="449"/>
                </a:lnTo>
                <a:lnTo>
                  <a:pt x="5945" y="355"/>
                </a:lnTo>
                <a:lnTo>
                  <a:pt x="6000" y="355"/>
                </a:lnTo>
                <a:lnTo>
                  <a:pt x="6000" y="315"/>
                </a:lnTo>
                <a:lnTo>
                  <a:pt x="6050" y="315"/>
                </a:lnTo>
                <a:lnTo>
                  <a:pt x="6050" y="231"/>
                </a:lnTo>
                <a:lnTo>
                  <a:pt x="6171" y="231"/>
                </a:lnTo>
                <a:lnTo>
                  <a:pt x="6171" y="364"/>
                </a:lnTo>
                <a:lnTo>
                  <a:pt x="6232" y="364"/>
                </a:lnTo>
                <a:lnTo>
                  <a:pt x="6232" y="286"/>
                </a:lnTo>
                <a:lnTo>
                  <a:pt x="6370" y="286"/>
                </a:lnTo>
                <a:lnTo>
                  <a:pt x="6508" y="259"/>
                </a:lnTo>
                <a:lnTo>
                  <a:pt x="6508" y="388"/>
                </a:lnTo>
                <a:lnTo>
                  <a:pt x="6572" y="420"/>
                </a:lnTo>
                <a:lnTo>
                  <a:pt x="6572" y="345"/>
                </a:lnTo>
                <a:lnTo>
                  <a:pt x="6604" y="335"/>
                </a:lnTo>
                <a:lnTo>
                  <a:pt x="6604" y="342"/>
                </a:lnTo>
                <a:lnTo>
                  <a:pt x="6623" y="342"/>
                </a:lnTo>
                <a:lnTo>
                  <a:pt x="6623" y="352"/>
                </a:lnTo>
                <a:lnTo>
                  <a:pt x="6635" y="352"/>
                </a:lnTo>
                <a:lnTo>
                  <a:pt x="6635" y="359"/>
                </a:lnTo>
                <a:lnTo>
                  <a:pt x="6648" y="359"/>
                </a:lnTo>
                <a:lnTo>
                  <a:pt x="6648" y="394"/>
                </a:lnTo>
                <a:lnTo>
                  <a:pt x="6660" y="394"/>
                </a:lnTo>
                <a:lnTo>
                  <a:pt x="6660" y="411"/>
                </a:lnTo>
                <a:lnTo>
                  <a:pt x="6673" y="411"/>
                </a:lnTo>
                <a:lnTo>
                  <a:pt x="6673" y="286"/>
                </a:lnTo>
                <a:lnTo>
                  <a:pt x="6704" y="286"/>
                </a:lnTo>
                <a:lnTo>
                  <a:pt x="6704" y="244"/>
                </a:lnTo>
                <a:lnTo>
                  <a:pt x="6729" y="244"/>
                </a:lnTo>
                <a:lnTo>
                  <a:pt x="6729" y="234"/>
                </a:lnTo>
                <a:lnTo>
                  <a:pt x="6848" y="203"/>
                </a:lnTo>
                <a:lnTo>
                  <a:pt x="6966" y="234"/>
                </a:lnTo>
                <a:lnTo>
                  <a:pt x="6966" y="244"/>
                </a:lnTo>
                <a:lnTo>
                  <a:pt x="6985" y="244"/>
                </a:lnTo>
                <a:lnTo>
                  <a:pt x="6985" y="286"/>
                </a:lnTo>
                <a:lnTo>
                  <a:pt x="7003" y="289"/>
                </a:lnTo>
                <a:lnTo>
                  <a:pt x="7003" y="373"/>
                </a:lnTo>
                <a:lnTo>
                  <a:pt x="7022" y="373"/>
                </a:lnTo>
                <a:lnTo>
                  <a:pt x="7041" y="404"/>
                </a:lnTo>
                <a:lnTo>
                  <a:pt x="7041" y="328"/>
                </a:lnTo>
                <a:lnTo>
                  <a:pt x="7072" y="328"/>
                </a:lnTo>
                <a:lnTo>
                  <a:pt x="7072" y="303"/>
                </a:lnTo>
                <a:lnTo>
                  <a:pt x="7085" y="303"/>
                </a:lnTo>
                <a:lnTo>
                  <a:pt x="7085" y="284"/>
                </a:lnTo>
                <a:lnTo>
                  <a:pt x="7335" y="283"/>
                </a:lnTo>
                <a:lnTo>
                  <a:pt x="7335" y="299"/>
                </a:lnTo>
                <a:lnTo>
                  <a:pt x="7353" y="299"/>
                </a:lnTo>
                <a:lnTo>
                  <a:pt x="7353" y="328"/>
                </a:lnTo>
                <a:lnTo>
                  <a:pt x="7372" y="328"/>
                </a:lnTo>
                <a:lnTo>
                  <a:pt x="7372" y="397"/>
                </a:lnTo>
                <a:lnTo>
                  <a:pt x="7390" y="397"/>
                </a:lnTo>
                <a:lnTo>
                  <a:pt x="7390" y="33"/>
                </a:lnTo>
                <a:lnTo>
                  <a:pt x="7575" y="6"/>
                </a:lnTo>
                <a:lnTo>
                  <a:pt x="7721" y="26"/>
                </a:lnTo>
                <a:lnTo>
                  <a:pt x="7722" y="315"/>
                </a:lnTo>
                <a:lnTo>
                  <a:pt x="7729" y="321"/>
                </a:lnTo>
                <a:lnTo>
                  <a:pt x="7752" y="279"/>
                </a:lnTo>
                <a:lnTo>
                  <a:pt x="7777" y="321"/>
                </a:lnTo>
                <a:lnTo>
                  <a:pt x="7784" y="310"/>
                </a:lnTo>
                <a:lnTo>
                  <a:pt x="7790" y="332"/>
                </a:lnTo>
                <a:lnTo>
                  <a:pt x="7790" y="383"/>
                </a:lnTo>
                <a:lnTo>
                  <a:pt x="7796" y="387"/>
                </a:lnTo>
                <a:lnTo>
                  <a:pt x="7796" y="459"/>
                </a:lnTo>
                <a:lnTo>
                  <a:pt x="7808" y="459"/>
                </a:lnTo>
                <a:lnTo>
                  <a:pt x="7808" y="370"/>
                </a:lnTo>
                <a:lnTo>
                  <a:pt x="7821" y="370"/>
                </a:lnTo>
                <a:lnTo>
                  <a:pt x="7821" y="162"/>
                </a:lnTo>
                <a:lnTo>
                  <a:pt x="8020" y="138"/>
                </a:lnTo>
                <a:lnTo>
                  <a:pt x="8158" y="159"/>
                </a:lnTo>
                <a:lnTo>
                  <a:pt x="8158" y="300"/>
                </a:lnTo>
                <a:lnTo>
                  <a:pt x="8183" y="313"/>
                </a:lnTo>
                <a:lnTo>
                  <a:pt x="8183" y="339"/>
                </a:lnTo>
                <a:lnTo>
                  <a:pt x="8195" y="339"/>
                </a:lnTo>
                <a:lnTo>
                  <a:pt x="8195" y="356"/>
                </a:lnTo>
                <a:lnTo>
                  <a:pt x="8201" y="356"/>
                </a:lnTo>
                <a:lnTo>
                  <a:pt x="8201" y="442"/>
                </a:lnTo>
                <a:lnTo>
                  <a:pt x="8214" y="442"/>
                </a:lnTo>
                <a:lnTo>
                  <a:pt x="8214" y="415"/>
                </a:lnTo>
                <a:lnTo>
                  <a:pt x="8308" y="415"/>
                </a:lnTo>
                <a:lnTo>
                  <a:pt x="8308" y="335"/>
                </a:lnTo>
                <a:lnTo>
                  <a:pt x="8351" y="335"/>
                </a:lnTo>
                <a:lnTo>
                  <a:pt x="8351" y="296"/>
                </a:lnTo>
                <a:lnTo>
                  <a:pt x="8358" y="296"/>
                </a:lnTo>
                <a:lnTo>
                  <a:pt x="8358" y="282"/>
                </a:lnTo>
                <a:lnTo>
                  <a:pt x="8364" y="282"/>
                </a:lnTo>
                <a:lnTo>
                  <a:pt x="8364" y="272"/>
                </a:lnTo>
                <a:lnTo>
                  <a:pt x="8557" y="268"/>
                </a:lnTo>
                <a:lnTo>
                  <a:pt x="8557" y="388"/>
                </a:lnTo>
                <a:lnTo>
                  <a:pt x="8644" y="388"/>
                </a:lnTo>
                <a:lnTo>
                  <a:pt x="8644" y="402"/>
                </a:lnTo>
                <a:lnTo>
                  <a:pt x="8714" y="383"/>
                </a:lnTo>
                <a:lnTo>
                  <a:pt x="8732" y="383"/>
                </a:lnTo>
                <a:lnTo>
                  <a:pt x="8732" y="325"/>
                </a:lnTo>
                <a:lnTo>
                  <a:pt x="8932" y="325"/>
                </a:lnTo>
                <a:lnTo>
                  <a:pt x="8932" y="359"/>
                </a:lnTo>
                <a:lnTo>
                  <a:pt x="8938" y="359"/>
                </a:lnTo>
                <a:lnTo>
                  <a:pt x="8938" y="377"/>
                </a:lnTo>
                <a:lnTo>
                  <a:pt x="8957" y="377"/>
                </a:lnTo>
                <a:lnTo>
                  <a:pt x="8957" y="387"/>
                </a:lnTo>
                <a:lnTo>
                  <a:pt x="8969" y="387"/>
                </a:lnTo>
                <a:lnTo>
                  <a:pt x="8970" y="289"/>
                </a:lnTo>
                <a:lnTo>
                  <a:pt x="9212" y="289"/>
                </a:lnTo>
                <a:lnTo>
                  <a:pt x="9212" y="418"/>
                </a:lnTo>
                <a:lnTo>
                  <a:pt x="9249" y="418"/>
                </a:lnTo>
                <a:lnTo>
                  <a:pt x="9248" y="313"/>
                </a:lnTo>
                <a:lnTo>
                  <a:pt x="9331" y="313"/>
                </a:lnTo>
                <a:lnTo>
                  <a:pt x="9331" y="352"/>
                </a:lnTo>
                <a:lnTo>
                  <a:pt x="9343" y="352"/>
                </a:lnTo>
                <a:lnTo>
                  <a:pt x="9343" y="335"/>
                </a:lnTo>
                <a:lnTo>
                  <a:pt x="9350" y="335"/>
                </a:lnTo>
                <a:lnTo>
                  <a:pt x="9350" y="302"/>
                </a:lnTo>
                <a:lnTo>
                  <a:pt x="9356" y="302"/>
                </a:lnTo>
                <a:lnTo>
                  <a:pt x="9387" y="255"/>
                </a:lnTo>
                <a:lnTo>
                  <a:pt x="9399" y="206"/>
                </a:lnTo>
                <a:lnTo>
                  <a:pt x="9413" y="255"/>
                </a:lnTo>
                <a:lnTo>
                  <a:pt x="9446" y="303"/>
                </a:lnTo>
                <a:lnTo>
                  <a:pt x="9455" y="303"/>
                </a:lnTo>
                <a:lnTo>
                  <a:pt x="9455" y="321"/>
                </a:lnTo>
                <a:lnTo>
                  <a:pt x="9462" y="321"/>
                </a:lnTo>
                <a:lnTo>
                  <a:pt x="9462" y="349"/>
                </a:lnTo>
                <a:lnTo>
                  <a:pt x="9467" y="349"/>
                </a:lnTo>
                <a:lnTo>
                  <a:pt x="9473" y="345"/>
                </a:lnTo>
                <a:lnTo>
                  <a:pt x="9492" y="345"/>
                </a:lnTo>
                <a:lnTo>
                  <a:pt x="9492" y="339"/>
                </a:lnTo>
                <a:lnTo>
                  <a:pt x="9499" y="339"/>
                </a:lnTo>
                <a:lnTo>
                  <a:pt x="9499" y="310"/>
                </a:lnTo>
                <a:lnTo>
                  <a:pt x="9505" y="310"/>
                </a:lnTo>
                <a:lnTo>
                  <a:pt x="9527" y="178"/>
                </a:lnTo>
                <a:lnTo>
                  <a:pt x="9549" y="307"/>
                </a:lnTo>
                <a:lnTo>
                  <a:pt x="9562" y="310"/>
                </a:lnTo>
                <a:lnTo>
                  <a:pt x="9562" y="321"/>
                </a:lnTo>
                <a:lnTo>
                  <a:pt x="9593" y="321"/>
                </a:lnTo>
                <a:lnTo>
                  <a:pt x="9593" y="335"/>
                </a:lnTo>
                <a:lnTo>
                  <a:pt x="9668" y="335"/>
                </a:lnTo>
                <a:lnTo>
                  <a:pt x="9668" y="345"/>
                </a:lnTo>
                <a:lnTo>
                  <a:pt x="9774" y="363"/>
                </a:lnTo>
                <a:lnTo>
                  <a:pt x="9774" y="408"/>
                </a:lnTo>
                <a:lnTo>
                  <a:pt x="9805" y="408"/>
                </a:lnTo>
                <a:lnTo>
                  <a:pt x="9805" y="418"/>
                </a:lnTo>
                <a:lnTo>
                  <a:pt x="9839" y="418"/>
                </a:lnTo>
                <a:lnTo>
                  <a:pt x="9839" y="406"/>
                </a:lnTo>
                <a:lnTo>
                  <a:pt x="9910" y="406"/>
                </a:lnTo>
                <a:lnTo>
                  <a:pt x="9910" y="327"/>
                </a:lnTo>
                <a:lnTo>
                  <a:pt x="10070" y="327"/>
                </a:lnTo>
                <a:lnTo>
                  <a:pt x="10070" y="373"/>
                </a:lnTo>
                <a:lnTo>
                  <a:pt x="10077" y="372"/>
                </a:lnTo>
                <a:lnTo>
                  <a:pt x="10077" y="357"/>
                </a:lnTo>
                <a:lnTo>
                  <a:pt x="10088" y="357"/>
                </a:lnTo>
                <a:lnTo>
                  <a:pt x="10092" y="283"/>
                </a:lnTo>
                <a:lnTo>
                  <a:pt x="10164" y="249"/>
                </a:lnTo>
                <a:lnTo>
                  <a:pt x="10233" y="285"/>
                </a:lnTo>
                <a:lnTo>
                  <a:pt x="10233" y="406"/>
                </a:lnTo>
                <a:lnTo>
                  <a:pt x="10319" y="434"/>
                </a:lnTo>
                <a:lnTo>
                  <a:pt x="10319" y="295"/>
                </a:lnTo>
                <a:lnTo>
                  <a:pt x="10368" y="295"/>
                </a:lnTo>
                <a:lnTo>
                  <a:pt x="10368" y="32"/>
                </a:lnTo>
                <a:lnTo>
                  <a:pt x="10589" y="32"/>
                </a:lnTo>
                <a:lnTo>
                  <a:pt x="10589" y="471"/>
                </a:lnTo>
                <a:lnTo>
                  <a:pt x="10662" y="471"/>
                </a:lnTo>
                <a:lnTo>
                  <a:pt x="10662" y="32"/>
                </a:lnTo>
                <a:lnTo>
                  <a:pt x="10866" y="32"/>
                </a:lnTo>
                <a:lnTo>
                  <a:pt x="10866" y="440"/>
                </a:lnTo>
                <a:lnTo>
                  <a:pt x="10893" y="440"/>
                </a:lnTo>
                <a:lnTo>
                  <a:pt x="10893" y="367"/>
                </a:lnTo>
                <a:lnTo>
                  <a:pt x="11016" y="367"/>
                </a:lnTo>
                <a:lnTo>
                  <a:pt x="11016" y="369"/>
                </a:lnTo>
                <a:lnTo>
                  <a:pt x="11031" y="369"/>
                </a:lnTo>
                <a:lnTo>
                  <a:pt x="11032" y="434"/>
                </a:lnTo>
                <a:lnTo>
                  <a:pt x="11087" y="434"/>
                </a:lnTo>
                <a:lnTo>
                  <a:pt x="11087" y="455"/>
                </a:lnTo>
                <a:lnTo>
                  <a:pt x="11142" y="455"/>
                </a:lnTo>
                <a:lnTo>
                  <a:pt x="11142" y="465"/>
                </a:lnTo>
                <a:lnTo>
                  <a:pt x="11247" y="465"/>
                </a:lnTo>
                <a:lnTo>
                  <a:pt x="11247" y="449"/>
                </a:lnTo>
                <a:lnTo>
                  <a:pt x="11248" y="449"/>
                </a:lnTo>
                <a:lnTo>
                  <a:pt x="11248" y="284"/>
                </a:lnTo>
                <a:lnTo>
                  <a:pt x="11371" y="284"/>
                </a:lnTo>
                <a:lnTo>
                  <a:pt x="11370" y="457"/>
                </a:lnTo>
                <a:lnTo>
                  <a:pt x="11452" y="457"/>
                </a:lnTo>
                <a:lnTo>
                  <a:pt x="11452" y="361"/>
                </a:lnTo>
                <a:lnTo>
                  <a:pt x="11579" y="361"/>
                </a:lnTo>
                <a:lnTo>
                  <a:pt x="11579" y="435"/>
                </a:lnTo>
                <a:lnTo>
                  <a:pt x="11619" y="435"/>
                </a:lnTo>
                <a:lnTo>
                  <a:pt x="11619" y="422"/>
                </a:lnTo>
                <a:lnTo>
                  <a:pt x="11629" y="422"/>
                </a:lnTo>
                <a:lnTo>
                  <a:pt x="11629" y="277"/>
                </a:lnTo>
                <a:lnTo>
                  <a:pt x="11689" y="288"/>
                </a:lnTo>
                <a:lnTo>
                  <a:pt x="11689" y="281"/>
                </a:lnTo>
                <a:lnTo>
                  <a:pt x="11717" y="281"/>
                </a:lnTo>
                <a:lnTo>
                  <a:pt x="11717" y="212"/>
                </a:lnTo>
                <a:lnTo>
                  <a:pt x="11724" y="209"/>
                </a:lnTo>
                <a:lnTo>
                  <a:pt x="11724" y="189"/>
                </a:lnTo>
                <a:lnTo>
                  <a:pt x="11749" y="188"/>
                </a:lnTo>
                <a:lnTo>
                  <a:pt x="11810" y="123"/>
                </a:lnTo>
                <a:lnTo>
                  <a:pt x="11815" y="0"/>
                </a:lnTo>
                <a:lnTo>
                  <a:pt x="11820" y="122"/>
                </a:lnTo>
                <a:lnTo>
                  <a:pt x="11876" y="191"/>
                </a:lnTo>
                <a:lnTo>
                  <a:pt x="11903" y="191"/>
                </a:lnTo>
                <a:lnTo>
                  <a:pt x="11903" y="210"/>
                </a:lnTo>
                <a:lnTo>
                  <a:pt x="11909" y="212"/>
                </a:lnTo>
                <a:lnTo>
                  <a:pt x="11909" y="281"/>
                </a:lnTo>
                <a:lnTo>
                  <a:pt x="11931" y="281"/>
                </a:lnTo>
                <a:lnTo>
                  <a:pt x="11931" y="385"/>
                </a:lnTo>
                <a:lnTo>
                  <a:pt x="11966" y="385"/>
                </a:lnTo>
                <a:lnTo>
                  <a:pt x="11966" y="345"/>
                </a:lnTo>
                <a:lnTo>
                  <a:pt x="12086" y="345"/>
                </a:lnTo>
                <a:lnTo>
                  <a:pt x="12086" y="477"/>
                </a:lnTo>
                <a:lnTo>
                  <a:pt x="12109" y="477"/>
                </a:lnTo>
                <a:lnTo>
                  <a:pt x="12109" y="436"/>
                </a:lnTo>
                <a:lnTo>
                  <a:pt x="12176" y="437"/>
                </a:lnTo>
                <a:lnTo>
                  <a:pt x="12176" y="409"/>
                </a:lnTo>
                <a:lnTo>
                  <a:pt x="12264" y="409"/>
                </a:lnTo>
                <a:lnTo>
                  <a:pt x="12264" y="262"/>
                </a:lnTo>
                <a:lnTo>
                  <a:pt x="12296" y="250"/>
                </a:lnTo>
                <a:lnTo>
                  <a:pt x="12296" y="207"/>
                </a:lnTo>
                <a:lnTo>
                  <a:pt x="12346" y="192"/>
                </a:lnTo>
                <a:lnTo>
                  <a:pt x="12349" y="123"/>
                </a:lnTo>
                <a:lnTo>
                  <a:pt x="12354" y="192"/>
                </a:lnTo>
                <a:lnTo>
                  <a:pt x="12407" y="206"/>
                </a:lnTo>
                <a:lnTo>
                  <a:pt x="12408" y="250"/>
                </a:lnTo>
                <a:lnTo>
                  <a:pt x="12440" y="259"/>
                </a:lnTo>
                <a:lnTo>
                  <a:pt x="12440" y="449"/>
                </a:lnTo>
                <a:lnTo>
                  <a:pt x="12517" y="449"/>
                </a:lnTo>
                <a:lnTo>
                  <a:pt x="12517" y="355"/>
                </a:lnTo>
                <a:lnTo>
                  <a:pt x="12573" y="355"/>
                </a:lnTo>
                <a:lnTo>
                  <a:pt x="12573" y="315"/>
                </a:lnTo>
                <a:lnTo>
                  <a:pt x="12623" y="315"/>
                </a:lnTo>
                <a:lnTo>
                  <a:pt x="12623" y="231"/>
                </a:lnTo>
                <a:lnTo>
                  <a:pt x="12744" y="231"/>
                </a:lnTo>
                <a:lnTo>
                  <a:pt x="12744" y="364"/>
                </a:lnTo>
                <a:lnTo>
                  <a:pt x="12805" y="364"/>
                </a:lnTo>
                <a:lnTo>
                  <a:pt x="12805" y="286"/>
                </a:lnTo>
                <a:lnTo>
                  <a:pt x="12943" y="286"/>
                </a:lnTo>
                <a:lnTo>
                  <a:pt x="13081" y="259"/>
                </a:lnTo>
                <a:lnTo>
                  <a:pt x="13081" y="388"/>
                </a:lnTo>
                <a:lnTo>
                  <a:pt x="13152" y="423"/>
                </a:lnTo>
                <a:lnTo>
                  <a:pt x="13152" y="572"/>
                </a:lnTo>
                <a:lnTo>
                  <a:pt x="6579" y="572"/>
                </a:lnTo>
                <a:lnTo>
                  <a:pt x="6572" y="572"/>
                </a:lnTo>
                <a:lnTo>
                  <a:pt x="0" y="572"/>
                </a:lnTo>
                <a:lnTo>
                  <a:pt x="0" y="345"/>
                </a:lnTo>
                <a:close/>
              </a:path>
            </a:pathLst>
          </a:custGeom>
          <a:solidFill>
            <a:schemeClr val="accent1">
              <a:lumMod val="60000"/>
              <a:lumOff val="40000"/>
            </a:schemeClr>
          </a:solidFill>
          <a:ln>
            <a:solidFill>
              <a:schemeClr val="accent1">
                <a:lumMod val="60000"/>
                <a:lumOff val="40000"/>
              </a:schemeClr>
            </a:solidFill>
          </a:ln>
        </p:spPr>
        <p:txBody>
          <a:bodyPr vert="horz" wrap="square" lIns="91440" tIns="45720" rIns="91440" bIns="45720" numCol="1" anchor="t" anchorCtr="0" compatLnSpc="1"/>
          <a:lstStyle/>
          <a:p>
            <a:pPr>
              <a:lnSpc>
                <a:spcPct val="150000"/>
              </a:lnSpc>
            </a:pPr>
            <a:endParaRPr lang="zh-CN" altLang="en-US">
              <a:latin typeface="微软雅黑" panose="020B0503020204020204" charset="-122"/>
              <a:ea typeface="思源黑体 CN Normal" panose="020B0400000000000000" pitchFamily="34" charset="-122"/>
              <a:cs typeface="+mn-ea"/>
              <a:sym typeface="微软雅黑" panose="020B0503020204020204" charset="-122"/>
            </a:endParaRPr>
          </a:p>
        </p:txBody>
      </p:sp>
      <p:sp>
        <p:nvSpPr>
          <p:cNvPr id="10" name="文本框 9"/>
          <p:cNvSpPr txBox="1"/>
          <p:nvPr/>
        </p:nvSpPr>
        <p:spPr>
          <a:xfrm>
            <a:off x="7899998" y="77292"/>
            <a:ext cx="4152099" cy="461665"/>
          </a:xfrm>
          <a:prstGeom prst="rect">
            <a:avLst/>
          </a:prstGeom>
          <a:noFill/>
        </p:spPr>
        <p:txBody>
          <a:bodyPr wrap="none" rtlCol="0" anchor="t">
            <a:spAutoFit/>
          </a:bodyPr>
          <a:lstStyle/>
          <a:p>
            <a:r>
              <a:rPr lang="zh-CN" altLang="en-US" sz="2400">
                <a:solidFill>
                  <a:srgbClr val="304698"/>
                </a:solidFill>
                <a:latin typeface="华文隶书" panose="02010800040101010101" pitchFamily="2" charset="-122"/>
                <a:ea typeface="华文隶书" panose="02010800040101010101" pitchFamily="2" charset="-122"/>
              </a:rPr>
              <a:t>强化版权治理   优化版权生态</a:t>
            </a:r>
            <a:endParaRPr lang="zh-CN" altLang="en-US" sz="2400" dirty="0">
              <a:solidFill>
                <a:srgbClr val="304698"/>
              </a:solidFill>
              <a:latin typeface="华文隶书" panose="02010800040101010101" pitchFamily="2" charset="-122"/>
              <a:ea typeface="华文隶书" panose="0201080004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I2NmE3ZGMzYjU1ZWMwNDRlMjMzZDYxYjNmNzlmM2E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05.xml><?xml version="1.0" encoding="utf-8"?>
<p:tagLst xmlns:a="http://schemas.openxmlformats.org/drawingml/2006/main" xmlns:r="http://schemas.openxmlformats.org/officeDocument/2006/relationships" xmlns:p="http://schemas.openxmlformats.org/presentationml/2006/main">
  <p:tag name="PA" val="v5.2.8"/>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07.xml><?xml version="1.0" encoding="utf-8"?>
<p:tagLst xmlns:a="http://schemas.openxmlformats.org/drawingml/2006/main" xmlns:r="http://schemas.openxmlformats.org/officeDocument/2006/relationships" xmlns:p="http://schemas.openxmlformats.org/presentationml/2006/main">
  <p:tag name="PA" val="v5.2.8"/>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09.xml><?xml version="1.0" encoding="utf-8"?>
<p:tagLst xmlns:a="http://schemas.openxmlformats.org/drawingml/2006/main" xmlns:r="http://schemas.openxmlformats.org/officeDocument/2006/relationships" xmlns:p="http://schemas.openxmlformats.org/presentationml/2006/main">
  <p:tag name="PA" val="v5.2.8"/>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11.xml><?xml version="1.0" encoding="utf-8"?>
<p:tagLst xmlns:a="http://schemas.openxmlformats.org/drawingml/2006/main" xmlns:r="http://schemas.openxmlformats.org/officeDocument/2006/relationships" xmlns:p="http://schemas.openxmlformats.org/presentationml/2006/main">
  <p:tag name="PA" val="v5.2.8"/>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13.xml><?xml version="1.0" encoding="utf-8"?>
<p:tagLst xmlns:a="http://schemas.openxmlformats.org/drawingml/2006/main" xmlns:r="http://schemas.openxmlformats.org/officeDocument/2006/relationships" xmlns:p="http://schemas.openxmlformats.org/presentationml/2006/main">
  <p:tag name="PA" val="v5.2.8"/>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15.xml><?xml version="1.0" encoding="utf-8"?>
<p:tagLst xmlns:a="http://schemas.openxmlformats.org/drawingml/2006/main" xmlns:r="http://schemas.openxmlformats.org/officeDocument/2006/relationships" xmlns:p="http://schemas.openxmlformats.org/presentationml/2006/main">
  <p:tag name="PA" val="v5.2.8"/>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17.xml><?xml version="1.0" encoding="utf-8"?>
<p:tagLst xmlns:a="http://schemas.openxmlformats.org/drawingml/2006/main" xmlns:r="http://schemas.openxmlformats.org/officeDocument/2006/relationships" xmlns:p="http://schemas.openxmlformats.org/presentationml/2006/main">
  <p:tag name="PA" val="v5.2.8"/>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19.xml><?xml version="1.0" encoding="utf-8"?>
<p:tagLst xmlns:a="http://schemas.openxmlformats.org/drawingml/2006/main" xmlns:r="http://schemas.openxmlformats.org/officeDocument/2006/relationships" xmlns:p="http://schemas.openxmlformats.org/presentationml/2006/main">
  <p:tag name="PA" val="v5.2.8"/>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21.xml><?xml version="1.0" encoding="utf-8"?>
<p:tagLst xmlns:a="http://schemas.openxmlformats.org/drawingml/2006/main" xmlns:r="http://schemas.openxmlformats.org/officeDocument/2006/relationships" xmlns:p="http://schemas.openxmlformats.org/presentationml/2006/main">
  <p:tag name="PA" val="v5.2.8"/>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23.xml><?xml version="1.0" encoding="utf-8"?>
<p:tagLst xmlns:a="http://schemas.openxmlformats.org/drawingml/2006/main" xmlns:r="http://schemas.openxmlformats.org/officeDocument/2006/relationships" xmlns:p="http://schemas.openxmlformats.org/presentationml/2006/main">
  <p:tag name="PA" val="v5.2.8"/>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25.xml><?xml version="1.0" encoding="utf-8"?>
<p:tagLst xmlns:a="http://schemas.openxmlformats.org/drawingml/2006/main" xmlns:r="http://schemas.openxmlformats.org/officeDocument/2006/relationships" xmlns:p="http://schemas.openxmlformats.org/presentationml/2006/main">
  <p:tag name="PA" val="v5.2.8"/>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27.xml><?xml version="1.0" encoding="utf-8"?>
<p:tagLst xmlns:a="http://schemas.openxmlformats.org/drawingml/2006/main" xmlns:r="http://schemas.openxmlformats.org/officeDocument/2006/relationships" xmlns:p="http://schemas.openxmlformats.org/presentationml/2006/main">
  <p:tag name="PA" val="v5.2.8"/>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29.xml><?xml version="1.0" encoding="utf-8"?>
<p:tagLst xmlns:a="http://schemas.openxmlformats.org/drawingml/2006/main" xmlns:r="http://schemas.openxmlformats.org/officeDocument/2006/relationships" xmlns:p="http://schemas.openxmlformats.org/presentationml/2006/main">
  <p:tag name="PA" val="v5.2.8"/>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31.xml><?xml version="1.0" encoding="utf-8"?>
<p:tagLst xmlns:a="http://schemas.openxmlformats.org/drawingml/2006/main" xmlns:r="http://schemas.openxmlformats.org/officeDocument/2006/relationships" xmlns:p="http://schemas.openxmlformats.org/presentationml/2006/main">
  <p:tag name="PA" val="v5.2.8"/>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33.xml><?xml version="1.0" encoding="utf-8"?>
<p:tagLst xmlns:a="http://schemas.openxmlformats.org/drawingml/2006/main" xmlns:r="http://schemas.openxmlformats.org/officeDocument/2006/relationships" xmlns:p="http://schemas.openxmlformats.org/presentationml/2006/main">
  <p:tag name="PA" val="v5.2.8"/>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35.xml><?xml version="1.0" encoding="utf-8"?>
<p:tagLst xmlns:a="http://schemas.openxmlformats.org/drawingml/2006/main" xmlns:r="http://schemas.openxmlformats.org/officeDocument/2006/relationships" xmlns:p="http://schemas.openxmlformats.org/presentationml/2006/main">
  <p:tag name="PA" val="v5.2.8"/>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37.xml><?xml version="1.0" encoding="utf-8"?>
<p:tagLst xmlns:a="http://schemas.openxmlformats.org/drawingml/2006/main" xmlns:r="http://schemas.openxmlformats.org/officeDocument/2006/relationships" xmlns:p="http://schemas.openxmlformats.org/presentationml/2006/main">
  <p:tag name="PA" val="v5.2.8"/>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39.xml><?xml version="1.0" encoding="utf-8"?>
<p:tagLst xmlns:a="http://schemas.openxmlformats.org/drawingml/2006/main" xmlns:r="http://schemas.openxmlformats.org/officeDocument/2006/relationships" xmlns:p="http://schemas.openxmlformats.org/presentationml/2006/main">
  <p:tag name="PA" val="v5.2.8"/>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41.xml><?xml version="1.0" encoding="utf-8"?>
<p:tagLst xmlns:a="http://schemas.openxmlformats.org/drawingml/2006/main" xmlns:r="http://schemas.openxmlformats.org/officeDocument/2006/relationships" xmlns:p="http://schemas.openxmlformats.org/presentationml/2006/main">
  <p:tag name="PA" val="v5.2.8"/>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43.xml><?xml version="1.0" encoding="utf-8"?>
<p:tagLst xmlns:a="http://schemas.openxmlformats.org/drawingml/2006/main" xmlns:r="http://schemas.openxmlformats.org/officeDocument/2006/relationships" xmlns:p="http://schemas.openxmlformats.org/presentationml/2006/main">
  <p:tag name="PA" val="v5.2.8"/>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45.xml><?xml version="1.0" encoding="utf-8"?>
<p:tagLst xmlns:a="http://schemas.openxmlformats.org/drawingml/2006/main" xmlns:r="http://schemas.openxmlformats.org/officeDocument/2006/relationships" xmlns:p="http://schemas.openxmlformats.org/presentationml/2006/main">
  <p:tag name="PA" val="v5.2.8"/>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47.xml><?xml version="1.0" encoding="utf-8"?>
<p:tagLst xmlns:a="http://schemas.openxmlformats.org/drawingml/2006/main" xmlns:r="http://schemas.openxmlformats.org/officeDocument/2006/relationships" xmlns:p="http://schemas.openxmlformats.org/presentationml/2006/main">
  <p:tag name="PA" val="v5.2.8"/>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49.xml><?xml version="1.0" encoding="utf-8"?>
<p:tagLst xmlns:a="http://schemas.openxmlformats.org/drawingml/2006/main" xmlns:r="http://schemas.openxmlformats.org/officeDocument/2006/relationships" xmlns:p="http://schemas.openxmlformats.org/presentationml/2006/main">
  <p:tag name="PA" val="v5.2.8"/>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1.xml><?xml version="1.0" encoding="utf-8"?>
<p:tagLst xmlns:a="http://schemas.openxmlformats.org/drawingml/2006/main" xmlns:r="http://schemas.openxmlformats.org/officeDocument/2006/relationships" xmlns:p="http://schemas.openxmlformats.org/presentationml/2006/main">
  <p:tag name="PA" val="v5.2.8"/>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3.xml><?xml version="1.0" encoding="utf-8"?>
<p:tagLst xmlns:a="http://schemas.openxmlformats.org/drawingml/2006/main" xmlns:r="http://schemas.openxmlformats.org/officeDocument/2006/relationships" xmlns:p="http://schemas.openxmlformats.org/presentationml/2006/main">
  <p:tag name="PA" val="v5.2.8"/>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5.xml><?xml version="1.0" encoding="utf-8"?>
<p:tagLst xmlns:a="http://schemas.openxmlformats.org/drawingml/2006/main" xmlns:r="http://schemas.openxmlformats.org/officeDocument/2006/relationships" xmlns:p="http://schemas.openxmlformats.org/presentationml/2006/main">
  <p:tag name="PA" val="v5.2.8"/>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7.xml><?xml version="1.0" encoding="utf-8"?>
<p:tagLst xmlns:a="http://schemas.openxmlformats.org/drawingml/2006/main" xmlns:r="http://schemas.openxmlformats.org/officeDocument/2006/relationships" xmlns:p="http://schemas.openxmlformats.org/presentationml/2006/main">
  <p:tag name="PA" val="v5.2.8"/>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9.xml><?xml version="1.0" encoding="utf-8"?>
<p:tagLst xmlns:a="http://schemas.openxmlformats.org/drawingml/2006/main" xmlns:r="http://schemas.openxmlformats.org/officeDocument/2006/relationships" xmlns:p="http://schemas.openxmlformats.org/presentationml/2006/main">
  <p:tag name="PA" val="v5.2.8"/>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1.xml><?xml version="1.0" encoding="utf-8"?>
<p:tagLst xmlns:a="http://schemas.openxmlformats.org/drawingml/2006/main" xmlns:r="http://schemas.openxmlformats.org/officeDocument/2006/relationships" xmlns:p="http://schemas.openxmlformats.org/presentationml/2006/main">
  <p:tag name="PA" val="v5.2.8"/>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3.xml><?xml version="1.0" encoding="utf-8"?>
<p:tagLst xmlns:a="http://schemas.openxmlformats.org/drawingml/2006/main" xmlns:r="http://schemas.openxmlformats.org/officeDocument/2006/relationships" xmlns:p="http://schemas.openxmlformats.org/presentationml/2006/main">
  <p:tag name="PA" val="v5.2.8"/>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5.xml><?xml version="1.0" encoding="utf-8"?>
<p:tagLst xmlns:a="http://schemas.openxmlformats.org/drawingml/2006/main" xmlns:r="http://schemas.openxmlformats.org/officeDocument/2006/relationships" xmlns:p="http://schemas.openxmlformats.org/presentationml/2006/main">
  <p:tag name="PA" val="v5.2.8"/>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7.xml><?xml version="1.0" encoding="utf-8"?>
<p:tagLst xmlns:a="http://schemas.openxmlformats.org/drawingml/2006/main" xmlns:r="http://schemas.openxmlformats.org/officeDocument/2006/relationships" xmlns:p="http://schemas.openxmlformats.org/presentationml/2006/main">
  <p:tag name="PA" val="v5.2.8"/>
</p:tagLst>
</file>

<file path=ppt/tags/tag1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265,&quot;width&quot;:16605}"/>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2880</Words>
  <Application>Microsoft Office PowerPoint</Application>
  <PresentationFormat>宽屏</PresentationFormat>
  <Paragraphs>274</Paragraphs>
  <Slides>34</Slides>
  <Notes>0</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34</vt:i4>
      </vt:variant>
    </vt:vector>
  </HeadingPairs>
  <TitlesOfParts>
    <vt:vector size="43" baseType="lpstr">
      <vt:lpstr>黑体</vt:lpstr>
      <vt:lpstr>华文隶书</vt:lpstr>
      <vt:lpstr>楷体</vt:lpstr>
      <vt:lpstr>隶书</vt:lpstr>
      <vt:lpstr>微软雅黑</vt:lpstr>
      <vt:lpstr>Arial</vt:lpstr>
      <vt:lpstr>Arial Black</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dc:creator>
  <cp:lastModifiedBy>wzp</cp:lastModifiedBy>
  <cp:revision>868</cp:revision>
  <dcterms:created xsi:type="dcterms:W3CDTF">2021-06-06T13:26:00Z</dcterms:created>
  <dcterms:modified xsi:type="dcterms:W3CDTF">2022-09-22T08:03:16Z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ICV">
    <vt:lpwstr>9E4B07945AFB439FB137324585C28041</vt:lpwstr>
  </property>
</Properties>
</file>